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8.jpg" ContentType="image/gif"/>
  <Override PartName="/ppt/media/image10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7" r:id="rId5"/>
    <p:sldId id="265" r:id="rId6"/>
    <p:sldId id="268" r:id="rId7"/>
    <p:sldId id="259" r:id="rId8"/>
    <p:sldId id="260" r:id="rId9"/>
    <p:sldId id="264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CCFF66"/>
    <a:srgbClr val="FF3399"/>
    <a:srgbClr val="FF9999"/>
    <a:srgbClr val="FF66FF"/>
    <a:srgbClr val="0099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-8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955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892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7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23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146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41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2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295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0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332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0297A-23C6-4917-9DED-D03AEAB65526}" type="datetimeFigureOut">
              <a:rPr lang="en-US" smtClean="0"/>
              <a:t>9/10/2017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2D2F7-2BBB-4581-8198-9573B9FE1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82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124198"/>
              </p:ext>
            </p:extLst>
          </p:nvPr>
        </p:nvGraphicFramePr>
        <p:xfrm>
          <a:off x="5027053" y="1714635"/>
          <a:ext cx="7066209" cy="429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981714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षोडशग्रंथ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शरणागति, समर्पण, सेवा, भक्ति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04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421" y="0"/>
            <a:ext cx="11839074" cy="8340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6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षोडशग्रंथ – प्रकरण ग्रंथ</a:t>
            </a:r>
          </a:p>
          <a:p>
            <a:pPr algn="ctr"/>
            <a:endParaRPr lang="hi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प्रकरण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short essay on one topic)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ग्रंथ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</a:t>
            </a:r>
          </a:p>
          <a:p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 16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granths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written by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ShriMahaprabhuji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 We get in 3 different kinds: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Harirayjikrut</a:t>
            </a:r>
            <a:endParaRPr lang="en-US" sz="2400" dirty="0" smtClean="0">
              <a:solidFill>
                <a:srgbClr val="0070C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Dwarkeshjikrut</a:t>
            </a:r>
            <a:endParaRPr lang="en-US" sz="2400" dirty="0" smtClean="0">
              <a:solidFill>
                <a:srgbClr val="0070C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Purushottamjikrut</a:t>
            </a:r>
            <a:endParaRPr lang="en-US" sz="2400" dirty="0" smtClean="0">
              <a:solidFill>
                <a:srgbClr val="0070C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Arrangement of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hodashgranth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isn’t chronologically.  Its topic wise – 4 main topics are as follow: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16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शरणागति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समर्पण</a:t>
            </a:r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सेवा</a:t>
            </a:r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भक्ति</a:t>
            </a:r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Next slide will demonstrate the visual explanation of the above.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70535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06" y="0"/>
            <a:ext cx="10341735" cy="676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7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421" y="0"/>
            <a:ext cx="11839074" cy="8156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6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षोडशग्रंथ – प्रकरण ग्रंथ</a:t>
            </a:r>
            <a:r>
              <a:rPr lang="en-US" sz="36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(Cont.)</a:t>
            </a:r>
            <a:endParaRPr lang="hi-IN" sz="36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शरणागति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</a:t>
            </a:r>
            <a:r>
              <a:rPr lang="hi-IN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hi-IN" sz="28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बालबोध, विवेकधैर्याश्रय, कृष्णाश्रय, पंचपद्यानि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FF66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समर्पण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</a:t>
            </a:r>
            <a:r>
              <a:rPr lang="hi-IN" sz="2800" dirty="0" smtClean="0">
                <a:solidFill>
                  <a:schemeClr val="accent5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solidFill>
                  <a:srgbClr val="FF66FF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सिद्धान्तरहस्य, नवरत्न, अंतःकरणप्रबोध, निरोधलक्षण</a:t>
            </a:r>
            <a:endParaRPr lang="hi-IN" sz="2800" dirty="0">
              <a:solidFill>
                <a:srgbClr val="FF66FF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92D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सेवा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साधन</a:t>
            </a:r>
            <a:r>
              <a:rPr lang="hi-IN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hi-IN" sz="2800" dirty="0" smtClean="0">
                <a:solidFill>
                  <a:srgbClr val="92D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सिद्धांतमुक्तावली, पुष्टिप्रवाहमर्यादाभेद, संन्यासनिर्णय, सेवाफल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hi-IN" sz="2800" dirty="0" smtClean="0">
                <a:solidFill>
                  <a:srgbClr val="9900CC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भक्ति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फल</a:t>
            </a:r>
            <a:r>
              <a:rPr lang="hi-IN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</a:t>
            </a:r>
            <a:r>
              <a:rPr lang="en-US" sz="2800" dirty="0" smtClean="0">
                <a:solidFill>
                  <a:srgbClr val="9900CC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solidFill>
                  <a:srgbClr val="9900CC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श्रीयमुनाष्टक, चतु:श्लोकी, भक्तिवर्धिनी, जलभेद</a:t>
            </a:r>
            <a:endParaRPr lang="en-US" sz="2800" dirty="0" smtClean="0">
              <a:solidFill>
                <a:srgbClr val="9900CC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>
              <a:solidFill>
                <a:srgbClr val="9900CC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perception of God = to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see</a:t>
            </a:r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(प्रमाण)</a:t>
            </a:r>
            <a:endParaRPr lang="en-US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perceived God = to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feel</a:t>
            </a:r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(प्रमेय)</a:t>
            </a:r>
          </a:p>
          <a:p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प्रभु प्रकट हो गये </a:t>
            </a:r>
            <a:r>
              <a:rPr lang="en-US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= </a:t>
            </a:r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live</a:t>
            </a:r>
            <a:r>
              <a:rPr lang="en-US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(साधन)</a:t>
            </a:r>
          </a:p>
          <a:p>
            <a:r>
              <a:rPr lang="hi-IN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सृष्टि (प्रभुके चरित्र)को relish करनो = 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relish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HIM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(फल)</a:t>
            </a:r>
            <a:endParaRPr lang="hi-IN" sz="24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Conceptual understanding of the above will give panoramic view of </a:t>
            </a:r>
            <a:r>
              <a:rPr lang="en-US" sz="2800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ShriMahaprabhuji’s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framework 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His Patent Style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in the quartet of </a:t>
            </a:r>
            <a:r>
              <a:rPr lang="en-US" sz="28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Praman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Pramey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Sadhan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en-US" sz="2800" dirty="0" err="1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Fal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along with the solution to overcome the difficulty while following </a:t>
            </a:r>
            <a:r>
              <a:rPr lang="en-US" sz="28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Pushtimarg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78922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09" y="0"/>
            <a:ext cx="1183907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</a:p>
          <a:p>
            <a:pPr algn="ctr"/>
            <a:endParaRPr lang="en-US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Upnishad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: The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TOTALITY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of our existence 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</a:t>
            </a:r>
            <a:r>
              <a:rPr lang="en-US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wholistic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approach – summation of everything, Grand Total 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so then nothing is left as ASAMARPIT!  Everything is part of BRAHMA, that 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SAMARPAN, PRAMEY 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of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Pushtimarg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the entire program of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Pushtimarg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is to live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 (PRAMEY) </a:t>
            </a:r>
            <a:r>
              <a:rPr lang="en-US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COUNSCIOUSLY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!!  Objectively if you are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Samarpit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but if you don’t have realization then you are not </a:t>
            </a:r>
            <a:r>
              <a:rPr lang="en-US" sz="2400" dirty="0" err="1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Samarpit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</a:p>
          <a:p>
            <a:endParaRPr lang="en-US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0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514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09" y="0"/>
            <a:ext cx="1183907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 (Cont.)</a:t>
            </a:r>
            <a:endParaRPr lang="en-US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SAMARPIT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We are part and parcel of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TOTALITY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–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BRAHMASAMBANDH.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उपनिषद्:</a:t>
            </a:r>
          </a:p>
          <a:p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“</a:t>
            </a:r>
            <a:r>
              <a:rPr lang="hi-IN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असन्नेव स भवति,</a:t>
            </a:r>
            <a:r>
              <a:rPr lang="en-US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असत् ब्रह्मेति वेद चेत्,</a:t>
            </a:r>
            <a:r>
              <a:rPr lang="en-US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अस्ति ब्रह्मेति चेत् वेद,</a:t>
            </a:r>
            <a:r>
              <a:rPr lang="en-US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00B0F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संतमेनन्तरतो विधृति...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</a:t>
            </a:r>
            <a:endParaRPr lang="en-US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understand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hi-IN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</a:t>
            </a:r>
            <a:r>
              <a:rPr lang="en-US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is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SHARNAGATI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</a:p>
          <a:p>
            <a:r>
              <a:rPr lang="hi-IN" sz="24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 – “शरणं गृह रक्षित्रो”</a:t>
            </a:r>
          </a:p>
          <a:p>
            <a:pPr marL="457200" indent="-457200">
              <a:buAutoNum type="hindiNumPeriod"/>
            </a:pP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रक्षक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“</a:t>
            </a:r>
            <a:r>
              <a:rPr lang="hi-IN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श्रीकृष्ण: शरणं मम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” – श्रीकृष्ण मेरो रक्षक है.</a:t>
            </a:r>
          </a:p>
          <a:p>
            <a:pPr marL="457200" indent="-457200">
              <a:buAutoNum type="hindiNumPeriod"/>
            </a:pPr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गृह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hi-IN" sz="24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 आगति </a:t>
            </a:r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रक्षक अपने पास आवे.</a:t>
            </a:r>
          </a:p>
          <a:p>
            <a:r>
              <a:rPr lang="hi-IN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 –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Locus 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if your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Locus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comes to you, then only you will feel and realize that you are part and parcel of 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en-US" sz="24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TOTALITY</a:t>
            </a:r>
            <a:r>
              <a:rPr 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)!!</a:t>
            </a:r>
          </a:p>
          <a:p>
            <a:endParaRPr lang="hi-IN" sz="20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0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8730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09" y="0"/>
            <a:ext cx="118390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SAMARPAN: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We are part and parcel of Brahma (TOTALITY)</a:t>
            </a: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To understand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hi-IN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प्रमेय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प्रमाण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is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SHARNAGATI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" name="Oval 1"/>
          <p:cNvSpPr/>
          <p:nvPr/>
        </p:nvSpPr>
        <p:spPr>
          <a:xfrm>
            <a:off x="954740" y="1169894"/>
            <a:ext cx="10878671" cy="528469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i-IN" dirty="0" smtClean="0"/>
              <a:t>  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914896" y="3128082"/>
            <a:ext cx="29583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ब्रह्म</a:t>
            </a:r>
            <a:endParaRPr lang="en-US" sz="44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Oval 4"/>
          <p:cNvSpPr/>
          <p:nvPr/>
        </p:nvSpPr>
        <p:spPr>
          <a:xfrm>
            <a:off x="3892919" y="2721035"/>
            <a:ext cx="5002306" cy="181535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i-IN" dirty="0" smtClean="0"/>
              <a:t>  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546907" y="3350576"/>
            <a:ext cx="1694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जीव</a:t>
            </a:r>
            <a:endParaRPr lang="en-US" sz="2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6204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3" grpId="0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421" y="377371"/>
            <a:ext cx="118390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PRAMAN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SHARNAGATI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has a major role to understand 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PRAMEY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).  If 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PRAMEY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SAMARPAN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is understood properly, then occasion of 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SADHAN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SEVA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will occur, which will ultimately culminate in </a:t>
            </a:r>
            <a:r>
              <a:rPr lang="en-US" sz="2800" dirty="0" smtClean="0">
                <a:solidFill>
                  <a:srgbClr val="0070C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FAL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BHAKTI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)!!</a:t>
            </a:r>
          </a:p>
          <a:p>
            <a:endParaRPr lang="en-US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Next slide will give the visual explanation of the same.</a:t>
            </a:r>
            <a:endParaRPr lang="hi-IN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918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39" y="4873944"/>
            <a:ext cx="2689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शरणागति</a:t>
            </a:r>
            <a:endParaRPr lang="en-US" sz="4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0720" y="4862901"/>
            <a:ext cx="1759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समर्पण</a:t>
            </a:r>
            <a:endParaRPr lang="en-US" sz="4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08322" y="4862903"/>
            <a:ext cx="2689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सेवा</a:t>
            </a:r>
            <a:endParaRPr lang="en-US" sz="4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49063" y="4862904"/>
            <a:ext cx="2689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भक्ति</a:t>
            </a:r>
            <a:endParaRPr lang="en-US" sz="4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2775131" y="5123153"/>
            <a:ext cx="578224" cy="309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5558112" y="5123153"/>
            <a:ext cx="1102660" cy="3092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8469402" y="5099709"/>
            <a:ext cx="1389530" cy="3092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541" y="-90037"/>
            <a:ext cx="2585192" cy="48200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355" y="352984"/>
            <a:ext cx="2689411" cy="42484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7" y="352984"/>
            <a:ext cx="2783541" cy="41921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29" t="1318"/>
          <a:stretch/>
        </p:blipFill>
        <p:spPr>
          <a:xfrm>
            <a:off x="9388993" y="0"/>
            <a:ext cx="2649481" cy="492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7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4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वल्लभवाणीकी बरसात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731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508</Words>
  <Application>Microsoft Office PowerPoint</Application>
  <PresentationFormat>Custom</PresentationFormat>
  <Paragraphs>80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84</cp:revision>
  <dcterms:created xsi:type="dcterms:W3CDTF">2017-08-16T09:40:58Z</dcterms:created>
  <dcterms:modified xsi:type="dcterms:W3CDTF">2017-09-10T17:06:07Z</dcterms:modified>
</cp:coreProperties>
</file>