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.jpg" ContentType="image/gif"/>
  <Override PartName="/ppt/media/image5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8" r:id="rId3"/>
    <p:sldId id="262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7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4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551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91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672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355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280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446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434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808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569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957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4C8BF-9C1E-4DA5-AD8B-7C10B062874F}" type="datetimeFigureOut">
              <a:rPr lang="en-US" smtClean="0"/>
              <a:t>7/15/2017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22A5D-3F97-4EB7-AAB9-0E8F95FD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83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60" y="1714635"/>
            <a:ext cx="4735133" cy="429879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45960" y="0"/>
            <a:ext cx="116682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श्रीकृष्णाय नमः</a:t>
            </a:r>
          </a:p>
          <a:p>
            <a:pPr algn="ctr"/>
            <a:r>
              <a:rPr lang="hi-IN" sz="4000" b="1" dirty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श्रीवल्लभाय नमः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248641"/>
              </p:ext>
            </p:extLst>
          </p:nvPr>
        </p:nvGraphicFramePr>
        <p:xfrm>
          <a:off x="5027053" y="1714635"/>
          <a:ext cx="7066209" cy="42987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7844"/>
                <a:gridCol w="4478365"/>
              </a:tblGrid>
              <a:tr h="1014796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माहिती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0582E"/>
                    </a:solidFill>
                  </a:tcPr>
                </a:tc>
              </a:tr>
              <a:tr h="1014796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वर्ष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२०१७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2269205"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विषय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Analogical study</a:t>
                      </a:r>
                      <a:r>
                        <a:rPr lang="en-US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between </a:t>
                      </a:r>
                      <a:r>
                        <a:rPr lang="hi-IN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वाल्लभवेदान्त (श्रीमहाप्रभुजी) &amp; </a:t>
                      </a:r>
                      <a:r>
                        <a:rPr lang="en-US" sz="24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Logo-Therapy</a:t>
                      </a:r>
                      <a:r>
                        <a:rPr lang="en-US" sz="2400" b="1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(Dr. Victor Frankl)</a:t>
                      </a:r>
                      <a:endParaRPr lang="en-US" sz="24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826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949427"/>
              </p:ext>
            </p:extLst>
          </p:nvPr>
        </p:nvGraphicFramePr>
        <p:xfrm>
          <a:off x="0" y="978342"/>
          <a:ext cx="12192001" cy="57640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04588"/>
                <a:gridCol w="6087413"/>
              </a:tblGrid>
              <a:tr h="622407">
                <a:tc>
                  <a:txBody>
                    <a:bodyPr/>
                    <a:lstStyle/>
                    <a:p>
                      <a:r>
                        <a:rPr lang="hi-IN" sz="2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वाल्लभवेदांत (श्रीमहाप्रभुजी)</a:t>
                      </a:r>
                      <a:endParaRPr lang="en-US" sz="2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Logo-therapy (Dr. Frankl)</a:t>
                      </a:r>
                      <a:endParaRPr lang="en-US" sz="28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509618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hi-IN" sz="20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स्व:</a:t>
                      </a:r>
                      <a:r>
                        <a:rPr lang="hi-IN" sz="20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जीवनको प्रयोजन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SWA</a:t>
                      </a:r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– the ultimate GOAL of Being</a:t>
                      </a:r>
                      <a:endParaRPr lang="hi-IN" sz="1800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hi-IN" sz="20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श्रीमहाप्रभुजीको स्व:</a:t>
                      </a:r>
                      <a:r>
                        <a:rPr lang="hi-IN" sz="20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भागवतार्थको प्रकट करनो</a:t>
                      </a:r>
                      <a:r>
                        <a:rPr lang="en-US" sz="20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 “</a:t>
                      </a:r>
                      <a:r>
                        <a:rPr lang="hi-IN" sz="20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कृष्ण एव गति: मम”</a:t>
                      </a:r>
                      <a:endParaRPr lang="en-US" sz="20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Logo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of Life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– Man’s search for Meaning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i="1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Logos</a:t>
                      </a:r>
                      <a:r>
                        <a:rPr lang="en-US" sz="1800" i="1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800" i="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800" i="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- It is a Greek word which denotes “</a:t>
                      </a:r>
                      <a:r>
                        <a:rPr lang="en-US" sz="1800" i="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Meaning</a:t>
                      </a:r>
                      <a:r>
                        <a:rPr lang="en-US" sz="1800" i="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”</a:t>
                      </a:r>
                      <a:endParaRPr lang="hi-IN" sz="1800" i="0" baseline="0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i="0" baseline="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The </a:t>
                      </a:r>
                      <a:r>
                        <a:rPr lang="en-US" sz="1800" i="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striving</a:t>
                      </a:r>
                      <a:r>
                        <a:rPr lang="en-US" sz="1800" i="0" baseline="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to find a concrete meaning in</a:t>
                      </a:r>
                      <a:r>
                        <a:rPr lang="en-US" sz="1800" i="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personal existence</a:t>
                      </a:r>
                      <a:endParaRPr lang="hi-IN" sz="1800" i="0" baseline="0" dirty="0" smtClean="0">
                        <a:solidFill>
                          <a:srgbClr val="FF0000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i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Will to</a:t>
                      </a: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Meaning</a:t>
                      </a:r>
                      <a:r>
                        <a:rPr lang="en-US" sz="1800" i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800" i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in contrast</a:t>
                      </a:r>
                      <a:r>
                        <a:rPr lang="en-US" sz="1800" i="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to the </a:t>
                      </a:r>
                      <a:r>
                        <a:rPr lang="en-US" sz="1800" i="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Will to</a:t>
                      </a:r>
                      <a:r>
                        <a:rPr lang="en-US" sz="1800" i="1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Pleasure </a:t>
                      </a:r>
                      <a:r>
                        <a:rPr lang="en-US" sz="1800" i="0" baseline="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(Freudian Psychoanalysis) or the </a:t>
                      </a:r>
                      <a:r>
                        <a:rPr lang="en-US" sz="1800" i="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Will to </a:t>
                      </a:r>
                      <a:r>
                        <a:rPr lang="en-US" sz="1800" i="1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Power</a:t>
                      </a:r>
                      <a:r>
                        <a:rPr lang="en-US" sz="1800" i="0" baseline="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(Adlerian Psychology).</a:t>
                      </a:r>
                      <a:endParaRPr lang="hi-IN" sz="1800" i="0" baseline="0" dirty="0" smtClean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hi-IN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</a:t>
                      </a:r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He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who has a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WHY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to live can bear with almost any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HOW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” – Nietzsche.</a:t>
                      </a:r>
                      <a:endParaRPr lang="hi-IN" sz="1800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50961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endParaRPr lang="en-US" sz="12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US" sz="1200" i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4562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hi-IN" sz="2000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स्वसिद्धांत</a:t>
                      </a: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: “कृष्णसेवा सदा कार्या”</a:t>
                      </a:r>
                      <a:r>
                        <a:rPr lang="hi-IN" sz="2000" kern="1200" baseline="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 “चेत: तत् प्रवणं सेवा तत् सिद्धयै तनुवित्तजा”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Man’s primary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motivational force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– search for Meaning.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One must find the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purpose of life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and accept the responsibility towards achieving the same.</a:t>
                      </a:r>
                      <a:endParaRPr lang="en-US" sz="1800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4562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US" sz="2000" kern="1200" dirty="0" smtClean="0">
                        <a:solidFill>
                          <a:schemeClr val="dk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800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456298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hi-IN" sz="2000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निर्गुण/निरुपाधिक</a:t>
                      </a: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भक्ति</a:t>
                      </a:r>
                    </a:p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hi-IN" sz="2000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राधस् शक्ति:</a:t>
                      </a: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“कृष्णको कृष्णके लिए खोजनो”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Unconditional faith</a:t>
                      </a:r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is an </a:t>
                      </a:r>
                      <a:r>
                        <a:rPr lang="en-US" sz="18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unconditional meaning</a:t>
                      </a:r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.”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0" y="0"/>
            <a:ext cx="12191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Analogical Study</a:t>
            </a:r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between </a:t>
            </a:r>
            <a:r>
              <a:rPr lang="hi-IN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endParaRPr lang="en-US" sz="28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r>
              <a:rPr lang="hi-IN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वाल्लभवेदांत</a:t>
            </a:r>
            <a:r>
              <a:rPr lang="en-US" sz="28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hi-IN" sz="2800" dirty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श्रीमहाप्रभुजी) </a:t>
            </a:r>
            <a:r>
              <a:rPr lang="en-US" sz="2800" dirty="0" smtClean="0">
                <a:solidFill>
                  <a:schemeClr val="accent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&amp;</a:t>
            </a:r>
            <a:r>
              <a:rPr lang="en-US" sz="2800" dirty="0" smtClean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Logo-therapy</a:t>
            </a:r>
            <a:r>
              <a:rPr lang="hi-IN" sz="2800" dirty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hi-IN" sz="2800" dirty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(</a:t>
            </a:r>
            <a:r>
              <a:rPr lang="en-US" sz="2800" dirty="0">
                <a:solidFill>
                  <a:srgbClr val="00B05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Dr. Frankl)</a:t>
            </a:r>
            <a:endParaRPr lang="hi-IN" sz="2800" dirty="0">
              <a:solidFill>
                <a:srgbClr val="00B05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endParaRPr lang="en-US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026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597688"/>
              </p:ext>
            </p:extLst>
          </p:nvPr>
        </p:nvGraphicFramePr>
        <p:xfrm>
          <a:off x="0" y="579097"/>
          <a:ext cx="12192001" cy="6029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04588"/>
                <a:gridCol w="6087413"/>
              </a:tblGrid>
              <a:tr h="622407">
                <a:tc>
                  <a:txBody>
                    <a:bodyPr/>
                    <a:lstStyle/>
                    <a:p>
                      <a:r>
                        <a:rPr lang="hi-IN" sz="2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वाल्लभवेदांत (श्रीमहाप्रभुजी)</a:t>
                      </a:r>
                      <a:endParaRPr lang="en-US" sz="2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="1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Logo-therapy (Dr. Frankl)</a:t>
                      </a:r>
                      <a:endParaRPr lang="en-US" sz="2800" b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509618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</a:t>
                      </a: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हरिः  सर्वं निजेच्छातः करिष्यति”,</a:t>
                      </a:r>
                      <a:r>
                        <a:rPr lang="hi-IN" sz="2000" kern="1200" baseline="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</a:t>
                      </a:r>
                      <a:r>
                        <a:rPr lang="hi-IN" sz="2000" kern="1200" baseline="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त्रिदु:ख सहनं धैर्यं...”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The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central theme of existentialism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– “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to just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Live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is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to Suffer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 but to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SURVIVE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is to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FIND MEANING in the Suffering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.”</a:t>
                      </a:r>
                    </a:p>
                  </a:txBody>
                  <a:tcPr/>
                </a:tc>
              </a:tr>
              <a:tr h="509618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US" sz="800" kern="1200" dirty="0">
                        <a:solidFill>
                          <a:schemeClr val="dk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endParaRPr lang="en-US" sz="800" baseline="0" dirty="0" smtClean="0">
                        <a:solidFill>
                          <a:schemeClr val="tx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509618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en-US" sz="2000" kern="1200" baseline="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</a:t>
                      </a:r>
                      <a:r>
                        <a:rPr lang="hi-IN" sz="2000" kern="1200" baseline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अनूकुल्स्य </a:t>
                      </a:r>
                      <a:r>
                        <a:rPr lang="hi-IN" sz="2000" kern="1200" baseline="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संकल्प प्रतिकुल्स्य वर्जनं...”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Life holds a potential meaning under any conditions, even the most miserable ones.</a:t>
                      </a:r>
                    </a:p>
                  </a:txBody>
                  <a:tcPr/>
                </a:tc>
              </a:tr>
              <a:tr h="50961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endParaRPr lang="en-US" sz="12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en-US" sz="1200" i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456298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</a:t>
                      </a:r>
                      <a:r>
                        <a:rPr lang="hi-IN" sz="2000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अशक्ये</a:t>
                      </a: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वा </a:t>
                      </a:r>
                      <a:r>
                        <a:rPr lang="hi-IN" sz="2000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सुशाक्ये</a:t>
                      </a: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वा </a:t>
                      </a:r>
                      <a:r>
                        <a:rPr lang="hi-IN" sz="2000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सर्वथा शरणं हरिः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”, </a:t>
                      </a: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“ततः संसार दू:खस्य निवृत्ति ब्रह्म बोधनं”, “...</a:t>
                      </a:r>
                      <a:r>
                        <a:rPr lang="hi-IN" sz="2000" kern="1200" baseline="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षद्विधा </a:t>
                      </a:r>
                      <a:r>
                        <a:rPr lang="hi-IN" sz="2000" kern="12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शरणागति</a:t>
                      </a:r>
                      <a:r>
                        <a:rPr lang="hi-IN" sz="2000" kern="1200" baseline="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”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“Don’t aim at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success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…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success like happiness can’t be pursued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; it must ensue… as the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unintended side-effect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of one’s personal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dedication</a:t>
                      </a:r>
                      <a:r>
                        <a:rPr lang="hi-IN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(भक्ति)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to a cause… as the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by-product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of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one’s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surrender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…”</a:t>
                      </a:r>
                    </a:p>
                  </a:txBody>
                  <a:tcPr/>
                </a:tc>
              </a:tr>
              <a:tr h="456298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endParaRPr lang="en-US" sz="1000" kern="1200" dirty="0">
                        <a:solidFill>
                          <a:schemeClr val="dk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endParaRPr lang="en-US" sz="10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456298">
                <a:tc>
                  <a:txBody>
                    <a:bodyPr/>
                    <a:lstStyle/>
                    <a:p>
                      <a:pPr marL="342900" indent="-342900">
                        <a:buFont typeface="Wingdings" panose="05000000000000000000" pitchFamily="2" charset="2"/>
                        <a:buChar char="Ø"/>
                      </a:pP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हर </a:t>
                      </a:r>
                      <a:r>
                        <a:rPr lang="hi-IN" sz="2000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नियतिमें</a:t>
                      </a: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एक </a:t>
                      </a:r>
                      <a:r>
                        <a:rPr lang="hi-IN" sz="2000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अनियती</a:t>
                      </a: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छुपी भई है, और हर </a:t>
                      </a:r>
                      <a:r>
                        <a:rPr lang="hi-IN" sz="2000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अनियातिमें</a:t>
                      </a: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एक </a:t>
                      </a:r>
                      <a:r>
                        <a:rPr lang="hi-IN" sz="2000" kern="120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नियति</a:t>
                      </a:r>
                      <a:r>
                        <a:rPr lang="hi-IN" sz="2000" kern="120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छुपी भाई है</a:t>
                      </a:r>
                      <a:r>
                        <a:rPr lang="hi-IN" sz="2000" kern="1200" baseline="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– “सृष्टिगत भिन्नताके अनुरूप फलोंकी </a:t>
                      </a:r>
                      <a:r>
                        <a:rPr lang="hi-IN" sz="2000" kern="12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नियतिमें</a:t>
                      </a:r>
                      <a:r>
                        <a:rPr lang="hi-IN" sz="2000" kern="1200" baseline="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भी भगवदिच्छा (</a:t>
                      </a:r>
                      <a:r>
                        <a:rPr lang="hi-IN" sz="2000" kern="12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अनियती</a:t>
                      </a:r>
                      <a:r>
                        <a:rPr lang="hi-IN" sz="2000" kern="1200" baseline="0" dirty="0" smtClean="0">
                          <a:solidFill>
                            <a:schemeClr val="dk1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) ही नियामक होती है...”</a:t>
                      </a:r>
                      <a:endParaRPr lang="en-US" sz="2000" kern="1200" dirty="0">
                        <a:solidFill>
                          <a:schemeClr val="dk1"/>
                        </a:solidFill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For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Happiness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and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Success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– let it happen on its own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by not caring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about it or running behind it – If there is a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purpose in life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at all, there must be </a:t>
                      </a:r>
                      <a:r>
                        <a:rPr lang="en-US" sz="1800" baseline="0" dirty="0" smtClean="0">
                          <a:solidFill>
                            <a:srgbClr val="FF0000"/>
                          </a:solidFill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 purpose in SUFFERING</a:t>
                      </a:r>
                      <a:r>
                        <a:rPr lang="en-US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as well</a:t>
                      </a:r>
                      <a:r>
                        <a:rPr lang="hi-IN" sz="1800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.</a:t>
                      </a:r>
                      <a:endParaRPr lang="en-US" sz="1800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3833074" y="-128789"/>
            <a:ext cx="54127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Analogical Study</a:t>
            </a:r>
            <a:r>
              <a:rPr lang="hi-IN" sz="40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4000" dirty="0" smtClean="0">
                <a:solidFill>
                  <a:srgbClr val="FF000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Cont.</a:t>
            </a:r>
            <a:endParaRPr lang="en-US" sz="4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672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08" y="596271"/>
            <a:ext cx="6683384" cy="454470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7999" y="516090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i-IN" sz="24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बुद्धि प्रेरक कृष्णस्य पाद पद्मं प्रसीदतु</a:t>
            </a:r>
          </a:p>
          <a:p>
            <a:pPr algn="ctr"/>
            <a:r>
              <a:rPr lang="hi-IN" sz="240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ध्यानासमर्थ जीवानाम् अस्माकं सर्वदा स्वतः||</a:t>
            </a:r>
            <a:endParaRPr lang="en-US" sz="2400" b="1" dirty="0" smtClean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algn="ctr"/>
            <a:endParaRPr lang="hi-IN" sz="2400" dirty="0" smtClean="0">
              <a:solidFill>
                <a:srgbClr val="FF000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794" y="6076048"/>
            <a:ext cx="1030309" cy="646723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</p:pic>
      <p:sp>
        <p:nvSpPr>
          <p:cNvPr id="6" name="TextBox 5"/>
          <p:cNvSpPr txBox="1"/>
          <p:nvPr/>
        </p:nvSpPr>
        <p:spPr>
          <a:xfrm>
            <a:off x="2754308" y="-8437"/>
            <a:ext cx="66833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i-IN" sz="3200" b="1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वल्लभवाणीकी बरसात</a:t>
            </a:r>
            <a:endParaRPr lang="en-US" sz="3200" b="1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4250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424</Words>
  <Application>Microsoft Office PowerPoint</Application>
  <PresentationFormat>Custom</PresentationFormat>
  <Paragraphs>40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Nikita</dc:creator>
  <cp:lastModifiedBy>Jagdish Sheth</cp:lastModifiedBy>
  <cp:revision>95</cp:revision>
  <dcterms:created xsi:type="dcterms:W3CDTF">2017-06-16T10:04:44Z</dcterms:created>
  <dcterms:modified xsi:type="dcterms:W3CDTF">2017-07-15T15:49:32Z</dcterms:modified>
</cp:coreProperties>
</file>