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media/image3.jpg" ContentType="image/gif"/>
  <Override PartName="/ppt/media/image4.jpg" ContentType="image/gif"/>
  <Override PartName="/ppt/media/image6.jpg" ContentType="image/gif"/>
  <Override PartName="/ppt/media/image10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317" r:id="rId2"/>
    <p:sldId id="273" r:id="rId3"/>
    <p:sldId id="314" r:id="rId4"/>
    <p:sldId id="316" r:id="rId5"/>
    <p:sldId id="313" r:id="rId6"/>
    <p:sldId id="30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EEF2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62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4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NUL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60" y="1714635"/>
            <a:ext cx="4735133" cy="429879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5960" y="0"/>
            <a:ext cx="116682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0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श्रीकृष्णाय नमः</a:t>
            </a:r>
          </a:p>
          <a:p>
            <a:pPr algn="ctr"/>
            <a:r>
              <a:rPr lang="hi-IN" sz="40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श्रीवल्लभाय नमः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4366827"/>
              </p:ext>
            </p:extLst>
          </p:nvPr>
        </p:nvGraphicFramePr>
        <p:xfrm>
          <a:off x="5027053" y="1714635"/>
          <a:ext cx="7066209" cy="42987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7844"/>
                <a:gridCol w="4478365"/>
              </a:tblGrid>
              <a:tr h="829270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विषय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0582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माहिती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0582E"/>
                    </a:solidFill>
                  </a:tcPr>
                </a:tc>
              </a:tr>
              <a:tr h="829270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प्रवचनकर्ता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पूज्य गो.श्रीश्याममनोहरजी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981714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ग्रंथ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ब्रह्मवादी और सापेक्षतावादी चिंतनके समान आधारतलका विमर्श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829270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वर्ष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२०१७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829270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विषय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तादात्म्यक पुष्टिभक्ति</a:t>
                      </a:r>
                      <a:r>
                        <a:rPr lang="hi-IN" sz="2400" b="1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(अयोगोलकन्याय)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8340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92504"/>
            <a:ext cx="119513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/>
            <a:endParaRPr lang="en-US" sz="2800" dirty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श्रीमहाप्रभुजीने 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Omni-beautiful bi-directional (mutual dependency between 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भक्त और भगवान्), </a:t>
            </a:r>
            <a:r>
              <a:rPr lang="en-US" sz="28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Ideo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-Realistic, </a:t>
            </a:r>
            <a:r>
              <a:rPr lang="en-US" sz="28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Subjecto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-Objective phenomena 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बताई है.</a:t>
            </a:r>
            <a:endParaRPr lang="hi-IN" sz="28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Next few slides will give the visual Ideal image of Assimilated Devotion along with </a:t>
            </a:r>
            <a:r>
              <a:rPr lang="en-US" sz="28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ShriBhagwatji’s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shloka’s </a:t>
            </a:r>
            <a:r>
              <a:rPr lang="en-US" sz="28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Picturization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to portray the </a:t>
            </a:r>
            <a:r>
              <a:rPr lang="en-US" sz="28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Ideo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-Realistic and </a:t>
            </a:r>
            <a:r>
              <a:rPr lang="en-US" sz="28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Subjecto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-Objective phenomena of </a:t>
            </a:r>
            <a:r>
              <a:rPr lang="en-US" sz="28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ShriMahaprabhuji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.</a:t>
            </a:r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30538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38546"/>
            <a:ext cx="121919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000" dirty="0" smtClean="0">
                <a:solidFill>
                  <a:schemeClr val="bg1"/>
                </a:solidFill>
              </a:rPr>
              <a:t>अयोगोलक न्याय (</a:t>
            </a:r>
            <a:r>
              <a:rPr lang="en-US" sz="4000" dirty="0" smtClean="0">
                <a:solidFill>
                  <a:schemeClr val="bg1"/>
                </a:solidFill>
              </a:rPr>
              <a:t>Assimilated Devotion</a:t>
            </a:r>
            <a:r>
              <a:rPr lang="hi-IN" sz="4000" dirty="0" smtClean="0">
                <a:solidFill>
                  <a:schemeClr val="bg1"/>
                </a:solidFill>
              </a:rPr>
              <a:t>)</a:t>
            </a:r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2" name="Oval 1"/>
          <p:cNvSpPr/>
          <p:nvPr/>
        </p:nvSpPr>
        <p:spPr>
          <a:xfrm>
            <a:off x="0" y="138546"/>
            <a:ext cx="12192000" cy="6594763"/>
          </a:xfrm>
          <a:prstGeom prst="ellipse">
            <a:avLst/>
          </a:prstGeom>
          <a:solidFill>
            <a:srgbClr val="002060"/>
          </a:solidFill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 contourW="12700">
            <a:contourClr>
              <a:srgbClr val="00206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837969" y="2666486"/>
            <a:ext cx="22666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4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भगवान्</a:t>
            </a:r>
            <a:endParaRPr lang="en-US" sz="4400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8" name="Oval 7"/>
          <p:cNvSpPr/>
          <p:nvPr/>
        </p:nvSpPr>
        <p:spPr>
          <a:xfrm>
            <a:off x="1496291" y="1371600"/>
            <a:ext cx="9365673" cy="3833198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063836" y="2880442"/>
            <a:ext cx="22305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0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भक्त</a:t>
            </a:r>
            <a:endParaRPr lang="en-US" sz="40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740728" y="3890219"/>
            <a:ext cx="22305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0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भक्त</a:t>
            </a:r>
            <a:endParaRPr lang="en-US" sz="40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48746" y="1371600"/>
            <a:ext cx="22305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0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भगवान्</a:t>
            </a:r>
            <a:endParaRPr lang="en-US" sz="40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48676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animBg="1"/>
      <p:bldP spid="3" grpId="0"/>
      <p:bldP spid="8" grpId="0" animBg="1"/>
      <p:bldP spid="9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01635" y="418522"/>
            <a:ext cx="7093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 smtClean="0">
                <a:solidFill>
                  <a:schemeClr val="bg1"/>
                </a:solidFill>
              </a:rPr>
              <a:t>Ideo</a:t>
            </a:r>
            <a:r>
              <a:rPr lang="en-US" sz="3200" dirty="0" smtClean="0">
                <a:solidFill>
                  <a:schemeClr val="bg1"/>
                </a:solidFill>
              </a:rPr>
              <a:t>-Realism – Idea being Objectified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244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31228">
                <a:srgbClr val="D2EBFB"/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32" name="Right Arrow 31"/>
          <p:cNvSpPr/>
          <p:nvPr/>
        </p:nvSpPr>
        <p:spPr>
          <a:xfrm>
            <a:off x="3360977" y="1980719"/>
            <a:ext cx="2419614" cy="25748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i-IN" dirty="0" smtClean="0"/>
              <a:t>  </a:t>
            </a:r>
            <a:endParaRPr lang="en-US" dirty="0"/>
          </a:p>
        </p:txBody>
      </p:sp>
      <p:sp>
        <p:nvSpPr>
          <p:cNvPr id="8" name="Left Arrow 7"/>
          <p:cNvSpPr/>
          <p:nvPr/>
        </p:nvSpPr>
        <p:spPr>
          <a:xfrm>
            <a:off x="6172564" y="1950317"/>
            <a:ext cx="2779417" cy="263563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022524" y="4180697"/>
            <a:ext cx="2904697" cy="1291772"/>
            <a:chOff x="1292282" y="3946526"/>
            <a:chExt cx="2904697" cy="1291772"/>
          </a:xfrm>
        </p:grpSpPr>
        <p:sp>
          <p:nvSpPr>
            <p:cNvPr id="9" name="Oval 8"/>
            <p:cNvSpPr/>
            <p:nvPr/>
          </p:nvSpPr>
          <p:spPr>
            <a:xfrm>
              <a:off x="1292282" y="3946526"/>
              <a:ext cx="2904697" cy="129177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459285" y="4301549"/>
              <a:ext cx="261392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i-IN" sz="2000" b="1" dirty="0" smtClean="0">
                  <a:solidFill>
                    <a:schemeClr val="bg1"/>
                  </a:solidFill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“त्वम् भावयोगपरिभावित</a:t>
              </a:r>
              <a:endParaRPr lang="en-US" sz="20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  <a:p>
              <a:pPr algn="ctr"/>
              <a:r>
                <a:rPr lang="hi-IN" sz="2000" b="1" dirty="0" smtClean="0">
                  <a:solidFill>
                    <a:schemeClr val="bg1"/>
                  </a:solidFill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हृत्सरोज”</a:t>
              </a:r>
              <a:endParaRPr lang="en-US" sz="20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93753" y="4048192"/>
            <a:ext cx="2904697" cy="1291772"/>
            <a:chOff x="1292282" y="3946526"/>
            <a:chExt cx="2904697" cy="1291772"/>
          </a:xfrm>
        </p:grpSpPr>
        <p:sp>
          <p:nvSpPr>
            <p:cNvPr id="13" name="Oval 12"/>
            <p:cNvSpPr/>
            <p:nvPr/>
          </p:nvSpPr>
          <p:spPr>
            <a:xfrm>
              <a:off x="1292282" y="3946526"/>
              <a:ext cx="2904697" cy="129177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549042" y="4302088"/>
              <a:ext cx="239117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i-IN" sz="2000" b="1" dirty="0" smtClean="0">
                  <a:solidFill>
                    <a:schemeClr val="bg1"/>
                  </a:solidFill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“आस्से श्रुतेक्षित पथो ननु नाथ पुंसाम्”</a:t>
              </a:r>
              <a:endParaRPr lang="en-US" sz="20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009944" y="4172870"/>
            <a:ext cx="2904697" cy="1291772"/>
            <a:chOff x="1292282" y="3946526"/>
            <a:chExt cx="2904697" cy="1291772"/>
          </a:xfrm>
        </p:grpSpPr>
        <p:sp>
          <p:nvSpPr>
            <p:cNvPr id="18" name="Oval 17"/>
            <p:cNvSpPr/>
            <p:nvPr/>
          </p:nvSpPr>
          <p:spPr>
            <a:xfrm>
              <a:off x="1292282" y="3946526"/>
              <a:ext cx="2904697" cy="129177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598604" y="4237376"/>
              <a:ext cx="225601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i-IN" sz="2000" b="1" dirty="0" smtClean="0">
                  <a:solidFill>
                    <a:schemeClr val="bg1"/>
                  </a:solidFill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“यद्-यद्-धिया त उरुगाय विभावयन्ति”  </a:t>
              </a:r>
              <a:endParaRPr lang="en-US" sz="20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798529" y="4060805"/>
            <a:ext cx="2904697" cy="1291772"/>
            <a:chOff x="1717491" y="3006134"/>
            <a:chExt cx="2904697" cy="1291772"/>
          </a:xfrm>
        </p:grpSpPr>
        <p:sp>
          <p:nvSpPr>
            <p:cNvPr id="24" name="Oval 23"/>
            <p:cNvSpPr/>
            <p:nvPr/>
          </p:nvSpPr>
          <p:spPr>
            <a:xfrm>
              <a:off x="1717491" y="3006134"/>
              <a:ext cx="2904697" cy="129177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966566" y="3400578"/>
              <a:ext cx="25731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i-IN" b="1" dirty="0" smtClean="0">
                  <a:solidFill>
                    <a:schemeClr val="bg1"/>
                  </a:solidFill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“तद् तद् वपुः प्रणयसे सदनुग्रहाय” </a:t>
              </a:r>
              <a:endParaRPr lang="en-US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027300" y="4183121"/>
            <a:ext cx="2904697" cy="1291772"/>
            <a:chOff x="1292282" y="3946526"/>
            <a:chExt cx="2904697" cy="1291772"/>
          </a:xfrm>
        </p:grpSpPr>
        <p:sp>
          <p:nvSpPr>
            <p:cNvPr id="21" name="Oval 20"/>
            <p:cNvSpPr/>
            <p:nvPr/>
          </p:nvSpPr>
          <p:spPr>
            <a:xfrm>
              <a:off x="1292282" y="3946526"/>
              <a:ext cx="2904697" cy="129177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573530" y="4392357"/>
              <a:ext cx="23320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i-IN" sz="2000" b="1" dirty="0" smtClean="0">
                  <a:solidFill>
                    <a:schemeClr val="bg1"/>
                  </a:solidFill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“तस्मात् सर्वं परित्यज्य”</a:t>
              </a:r>
              <a:endParaRPr lang="en-US" sz="20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8810884" y="4057777"/>
            <a:ext cx="2904697" cy="1291772"/>
            <a:chOff x="1622661" y="3974462"/>
            <a:chExt cx="2904697" cy="1291772"/>
          </a:xfrm>
        </p:grpSpPr>
        <p:sp>
          <p:nvSpPr>
            <p:cNvPr id="27" name="Oval 26"/>
            <p:cNvSpPr/>
            <p:nvPr/>
          </p:nvSpPr>
          <p:spPr>
            <a:xfrm>
              <a:off x="1622661" y="3974462"/>
              <a:ext cx="2904697" cy="129177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2427359" y="4489026"/>
              <a:ext cx="13055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i-IN" b="1" dirty="0" smtClean="0">
                  <a:solidFill>
                    <a:schemeClr val="bg1"/>
                  </a:solidFill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“निरुद्धै</a:t>
              </a:r>
              <a:r>
                <a:rPr lang="hi-IN" b="1" dirty="0">
                  <a:solidFill>
                    <a:schemeClr val="bg1"/>
                  </a:solidFill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ः</a:t>
              </a:r>
              <a:r>
                <a:rPr lang="hi-IN" b="1" dirty="0" smtClean="0">
                  <a:solidFill>
                    <a:schemeClr val="bg1"/>
                  </a:solidFill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”</a:t>
              </a:r>
              <a:endParaRPr lang="en-US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1024912" y="4178273"/>
            <a:ext cx="2904697" cy="1291772"/>
            <a:chOff x="1300181" y="2577516"/>
            <a:chExt cx="2904697" cy="1291772"/>
          </a:xfrm>
        </p:grpSpPr>
        <p:sp>
          <p:nvSpPr>
            <p:cNvPr id="30" name="Oval 29"/>
            <p:cNvSpPr/>
            <p:nvPr/>
          </p:nvSpPr>
          <p:spPr>
            <a:xfrm>
              <a:off x="1300181" y="2577516"/>
              <a:ext cx="2904697" cy="129177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610582" y="3068851"/>
              <a:ext cx="23320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i-IN" sz="2000" b="1" dirty="0" smtClean="0">
                  <a:solidFill>
                    <a:schemeClr val="bg1"/>
                  </a:solidFill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“सदानंद परेर्गेया”</a:t>
              </a:r>
              <a:endParaRPr lang="en-US" sz="20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586169" y="4057777"/>
            <a:ext cx="3129638" cy="1291772"/>
            <a:chOff x="1595239" y="3954778"/>
            <a:chExt cx="2904697" cy="1291772"/>
          </a:xfrm>
        </p:grpSpPr>
        <p:sp>
          <p:nvSpPr>
            <p:cNvPr id="36" name="Oval 35"/>
            <p:cNvSpPr/>
            <p:nvPr/>
          </p:nvSpPr>
          <p:spPr>
            <a:xfrm>
              <a:off x="1595239" y="3954778"/>
              <a:ext cx="2904697" cy="129177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212304" y="4415998"/>
              <a:ext cx="18996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i-IN" b="1" dirty="0" smtClean="0">
                  <a:solidFill>
                    <a:schemeClr val="bg1"/>
                  </a:solidFill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“सच्चिदानंदता ततः”</a:t>
              </a:r>
              <a:endParaRPr lang="en-US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3863483" y="0"/>
            <a:ext cx="4679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0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तादात्म्यक पुष्टिभक्ति</a:t>
            </a:r>
            <a:endParaRPr lang="en-US" sz="4000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793389" y="1020385"/>
            <a:ext cx="10941588" cy="4742284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/>
          <p:cNvSpPr txBox="1"/>
          <p:nvPr/>
        </p:nvSpPr>
        <p:spPr>
          <a:xfrm>
            <a:off x="5315378" y="2868480"/>
            <a:ext cx="14775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000" b="1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भक्त</a:t>
            </a:r>
            <a:endParaRPr lang="en-US" sz="4000" b="1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" name="Oval 5"/>
          <p:cNvSpPr/>
          <p:nvPr/>
        </p:nvSpPr>
        <p:spPr>
          <a:xfrm>
            <a:off x="8156762" y="2410691"/>
            <a:ext cx="3495408" cy="162346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8793753" y="2930036"/>
            <a:ext cx="19031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3200" b="1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भगवान्</a:t>
            </a:r>
            <a:endParaRPr lang="en-US" sz="3200" b="1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4" name="Oval 3"/>
          <p:cNvSpPr/>
          <p:nvPr/>
        </p:nvSpPr>
        <p:spPr>
          <a:xfrm>
            <a:off x="858798" y="2482038"/>
            <a:ext cx="3431028" cy="1637501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519431" y="2946845"/>
            <a:ext cx="17453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000" b="1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भक्त</a:t>
            </a:r>
            <a:endParaRPr lang="en-US" sz="4000" b="1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215109" y="759794"/>
            <a:ext cx="11914909" cy="608062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i-IN" dirty="0" smtClean="0"/>
              <a:t> </a:t>
            </a:r>
            <a:endParaRPr 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4249780" y="2960608"/>
            <a:ext cx="39069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800" b="1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भगवान्</a:t>
            </a:r>
            <a:endParaRPr lang="en-US" sz="4800" b="1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99367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8" grpId="0" animBg="1"/>
      <p:bldP spid="2" grpId="0"/>
      <p:bldP spid="33" grpId="0" animBg="1"/>
      <p:bldP spid="38" grpId="0"/>
      <p:bldP spid="6" grpId="0" animBg="1"/>
      <p:bldP spid="7" grpId="0"/>
      <p:bldP spid="4" grpId="0" animBg="1"/>
      <p:bldP spid="5" grpId="0"/>
      <p:bldP spid="34" grpId="0" animBg="1"/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37"/>
            <a:ext cx="12192000" cy="686643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308" y="596271"/>
            <a:ext cx="6683384" cy="454470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7999" y="5160908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i-IN" sz="28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बुद्धि प्रेरक कृष्णस्य पाद पद्मं प्रसीदतु</a:t>
            </a:r>
          </a:p>
          <a:p>
            <a:pPr algn="ctr"/>
            <a:r>
              <a:rPr lang="hi-IN" sz="28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ध्यानासमर्थ जीवानाम् अस्माकं सर्वदा स्वतः||</a:t>
            </a:r>
            <a:endParaRPr lang="en-US" sz="2800" b="1" dirty="0" smtClean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/>
            <a:endParaRPr lang="hi-IN" sz="24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794" y="6076048"/>
            <a:ext cx="1030309" cy="646723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</p:pic>
      <p:sp>
        <p:nvSpPr>
          <p:cNvPr id="6" name="TextBox 5"/>
          <p:cNvSpPr txBox="1"/>
          <p:nvPr/>
        </p:nvSpPr>
        <p:spPr>
          <a:xfrm>
            <a:off x="2754308" y="-8437"/>
            <a:ext cx="66833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32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वल्लभवाणीको रसात्मक सागर</a:t>
            </a:r>
            <a:endParaRPr lang="en-US" sz="32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2516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2951</TotalTime>
  <Words>150</Words>
  <Application>Microsoft Office PowerPoint</Application>
  <PresentationFormat>Custom</PresentationFormat>
  <Paragraphs>42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Droplet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Nikita</dc:creator>
  <cp:lastModifiedBy>Jagdish Sheth</cp:lastModifiedBy>
  <cp:revision>504</cp:revision>
  <dcterms:created xsi:type="dcterms:W3CDTF">2017-01-14T16:50:46Z</dcterms:created>
  <dcterms:modified xsi:type="dcterms:W3CDTF">2017-07-15T15:49:13Z</dcterms:modified>
</cp:coreProperties>
</file>