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3.jpg" ContentType="image/gif"/>
  <Override PartName="/ppt/media/image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7" r:id="rId2"/>
    <p:sldId id="273" r:id="rId3"/>
    <p:sldId id="274" r:id="rId4"/>
    <p:sldId id="271" r:id="rId5"/>
    <p:sldId id="275" r:id="rId6"/>
    <p:sldId id="277" r:id="rId7"/>
    <p:sldId id="278" r:id="rId8"/>
    <p:sldId id="276" r:id="rId9"/>
    <p:sldId id="29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F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NUL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377026"/>
              </p:ext>
            </p:extLst>
          </p:nvPr>
        </p:nvGraphicFramePr>
        <p:xfrm>
          <a:off x="5027053" y="1714635"/>
          <a:ext cx="7066209" cy="429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 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सर्वोत्तमस्तोत्र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श्रीमहाप्रभुजीके नाम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i-IN" sz="2400" b="1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स्वार्थोज्झिताखिलप्राणप्रिय: तादृशवेष्टित: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95168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Assimilation</a:t>
                      </a:r>
                      <a:r>
                        <a:rPr lang="en-US" sz="2400" b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</a:t>
                      </a:r>
                      <a:r>
                        <a:rPr lang="hi-IN" sz="2400" b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तादात्म्य)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36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i-IN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श्रीमहाप्रभुजीके नाम:</a:t>
            </a:r>
          </a:p>
          <a:p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स्वार्थोज्झिताखिलप्राणप्रिय: तादृशवेष्टित:</a:t>
            </a:r>
            <a:endParaRPr lang="hi-IN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जीवनको प्रयोजन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(ultimate goal of being)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श्रीमहाप्रभुजीको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“भागवतार्थको प्रकट करवेके लिए प्रभुने मोकु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nominate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कियो है”.</a:t>
            </a: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</a:t>
            </a:r>
            <a:r>
              <a:rPr lang="hi-IN" sz="24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ज्झि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त</a:t>
            </a:r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त्याग – श्रीमहाप्रभुजीने अपनों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स्व</a:t>
            </a:r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प्रभुके लिए छोड्यो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सेवकस्य तु धर्मोयम्...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– सेवाको त्याग भी सेवात्मक त्याग – सांख्यके त्यागको भक्तिमें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assimilation</a:t>
            </a: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अधुना तु...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”,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साधनते सुख...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”,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अथापि धर्ममार्गेण...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– साधनको पूरो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structure collapse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भयो है – साधनबल नहीं प्रमेयबल सु उद्धार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सर्वोद्धारप्रयत्नात्मा कृष्ण: प्रादुर्बभुवः...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– कृष्णाश्रय (रूपाश्रय) और भागवताश्रय (नामाश्रय) दोनों सू उद्धार है.</a:t>
            </a: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053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श्रीगोविन्ददासजीके पदसु</a:t>
            </a:r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सब </a:t>
            </a:r>
            <a:r>
              <a:rPr lang="hi-IN" sz="24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निज प्रमेयबल कीनो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 – 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अणुभाष्य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क्रियाशक्ति ज्ञानशक्ति...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–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 thorough analysis of cognition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(ज्ञान)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&amp; action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(क्रिया)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Evolution due to goal, Goal due to Plan</a:t>
            </a:r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and Plan due to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Conciousness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ब्रह्म</a:t>
            </a:r>
          </a:p>
          <a:p>
            <a:pPr algn="ctr"/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5983705" y="3433011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130842" y="3721769"/>
            <a:ext cx="1844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975684" y="3721769"/>
            <a:ext cx="1844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130842" y="3721769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20526" y="3721769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384886" y="4010526"/>
            <a:ext cx="1507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ज्ञानशक्ति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66546" y="4010526"/>
            <a:ext cx="162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क्रियाशक्ति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3946358" y="4472191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8045116" y="4472191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695074" y="4760949"/>
            <a:ext cx="12512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946358" y="4760949"/>
            <a:ext cx="12512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069179" y="4741351"/>
            <a:ext cx="12512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793832" y="4741351"/>
            <a:ext cx="12512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695074" y="4772527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9320463" y="4741351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793832" y="4741351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197642" y="4772527"/>
            <a:ext cx="0" cy="2887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193759" y="5049708"/>
            <a:ext cx="1002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987591" y="4982840"/>
            <a:ext cx="1002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फल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60959" y="4982841"/>
            <a:ext cx="1002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96326" y="5001582"/>
            <a:ext cx="1002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5644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38" grpId="0"/>
      <p:bldP spid="39" grpId="0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188848" y="1110917"/>
            <a:ext cx="4356906" cy="237634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3600" dirty="0" smtClean="0">
                <a:solidFill>
                  <a:schemeClr val="bg1"/>
                </a:solidFill>
              </a:rPr>
              <a:t>प्रमाण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107708" y="3645562"/>
            <a:ext cx="4519187" cy="2524745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/>
              <a:t>प्रमेय</a:t>
            </a:r>
          </a:p>
        </p:txBody>
      </p:sp>
      <p:sp>
        <p:nvSpPr>
          <p:cNvPr id="20" name="Oval 19"/>
          <p:cNvSpPr/>
          <p:nvPr/>
        </p:nvSpPr>
        <p:spPr>
          <a:xfrm>
            <a:off x="1428590" y="749022"/>
            <a:ext cx="9833811" cy="557958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ज्ञानशक्ति</a:t>
            </a:r>
            <a:endParaRPr lang="en-US" sz="4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-372982" y="0"/>
            <a:ext cx="12785558" cy="68580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प्रमाण  प्रमेय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113816" y="3343835"/>
            <a:ext cx="201706" cy="170330"/>
            <a:chOff x="6266329" y="3303495"/>
            <a:chExt cx="201706" cy="17033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62633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0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188848" y="1110917"/>
            <a:ext cx="4356906" cy="237634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3600" dirty="0" smtClean="0">
                <a:solidFill>
                  <a:schemeClr val="bg1"/>
                </a:solidFill>
              </a:rPr>
              <a:t>साधन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107708" y="3645562"/>
            <a:ext cx="4519187" cy="2524745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/>
              <a:t>फल</a:t>
            </a:r>
          </a:p>
        </p:txBody>
      </p:sp>
      <p:sp>
        <p:nvSpPr>
          <p:cNvPr id="20" name="Oval 19"/>
          <p:cNvSpPr/>
          <p:nvPr/>
        </p:nvSpPr>
        <p:spPr>
          <a:xfrm>
            <a:off x="1450395" y="447967"/>
            <a:ext cx="9833811" cy="572234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क्रियाशक्ति</a:t>
            </a:r>
            <a:endParaRPr lang="en-US" sz="4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-334461" y="-32919"/>
            <a:ext cx="12785558" cy="68580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  फल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165594" y="3310916"/>
            <a:ext cx="201706" cy="170330"/>
            <a:chOff x="6266329" y="3303495"/>
            <a:chExt cx="201706" cy="17033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5251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0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श्रीमहाप्रभुजीके नामको दुर्बोध उपदेश: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ही </a:t>
            </a: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बने है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ही </a:t>
            </a: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फल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बने है</a:t>
            </a:r>
          </a:p>
          <a:p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प्रमेयबल/फलबल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सब निज प्रमेयबल कीनो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अपुनी प्रतिज्ञा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श्रीमहाप्रभुजीकी </a:t>
            </a: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प्रतिज्ञा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दैवीजीवको उद्धार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आप प्रतिपारो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”,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में नेक तिहारो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कृष्णमें </a:t>
            </a: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प्रमेयबलसू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जीवके उद्धारकी facility: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यमेवैष वृणुते तेन लभ्य, तस्यैष आत्मा तनुं स्वाम्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प्रमेयबलसू </a:t>
            </a:r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सिध्धि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शरणागति, सेवा, समर्पण, भक्ति</a:t>
            </a:r>
          </a:p>
          <a:p>
            <a:r>
              <a:rPr lang="hi-IN" sz="24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समर्पण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(undercurrent</a:t>
            </a:r>
            <a:r>
              <a:rPr lang="hi-IN" sz="2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uniformity) = षोडशग्रंथको रहस्य</a:t>
            </a:r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125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 – सर्वनिर्णय –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प्रमाणादिचतुर्णानां...अयं उत्तमोमार्गः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श्रीसुबोधिनीजी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भगवत्शास्त्रे...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perception of God = to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see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(प्रमाण)</a:t>
            </a:r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perceived God = to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feel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(प्रमेय)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प्रभु प्रकट हो गये 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live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(साधन)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सृष्टि (प्रभुके चरित्र)को relish करनो =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relish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(फल)</a:t>
            </a:r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दर्शनं प्रमाणम्...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   प्रमेय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प्रभुके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side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की कथा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Thing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AS IT IS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पूर्वार्ध</a:t>
            </a:r>
          </a:p>
          <a:p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   फल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जीवके 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side</a:t>
            </a:r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की कथा –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Thing</a:t>
            </a:r>
            <a:r>
              <a:rPr lang="en-US" sz="24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AS IT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IS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PERCEIVED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</a:t>
            </a:r>
            <a:r>
              <a:rPr lang="hi-IN" sz="24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उत्तरार्ध</a:t>
            </a:r>
            <a:endParaRPr lang="hi-IN" sz="2400" dirty="0">
              <a:solidFill>
                <a:schemeClr val="accent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4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4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844985" y="4015621"/>
            <a:ext cx="152400" cy="95343"/>
            <a:chOff x="977059" y="2597275"/>
            <a:chExt cx="152400" cy="95343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977059" y="2642254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977059" y="2692618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977059" y="2597275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799181" y="4426792"/>
            <a:ext cx="152400" cy="95343"/>
            <a:chOff x="977059" y="2597275"/>
            <a:chExt cx="152400" cy="95343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977059" y="2642254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977059" y="2692618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977059" y="2597275"/>
              <a:ext cx="152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2254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6924522" y="2006644"/>
            <a:ext cx="3392893" cy="270934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2800" dirty="0" smtClean="0"/>
              <a:t>साधन   फल</a:t>
            </a:r>
            <a:endParaRPr lang="en-US" sz="2800" dirty="0"/>
          </a:p>
        </p:txBody>
      </p:sp>
      <p:sp>
        <p:nvSpPr>
          <p:cNvPr id="15" name="Oval 14"/>
          <p:cNvSpPr/>
          <p:nvPr/>
        </p:nvSpPr>
        <p:spPr>
          <a:xfrm>
            <a:off x="6676641" y="1008193"/>
            <a:ext cx="4629399" cy="473280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उत्तरार्ध</a:t>
            </a:r>
          </a:p>
        </p:txBody>
      </p:sp>
      <p:sp>
        <p:nvSpPr>
          <p:cNvPr id="10" name="Oval 9"/>
          <p:cNvSpPr/>
          <p:nvPr/>
        </p:nvSpPr>
        <p:spPr>
          <a:xfrm>
            <a:off x="2089643" y="1945431"/>
            <a:ext cx="3392893" cy="270934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2800" dirty="0" smtClean="0"/>
              <a:t>प्रमाण   प्रमेय</a:t>
            </a:r>
            <a:endParaRPr lang="en-US" sz="2800" dirty="0"/>
          </a:p>
        </p:txBody>
      </p:sp>
      <p:sp>
        <p:nvSpPr>
          <p:cNvPr id="11" name="Oval 10"/>
          <p:cNvSpPr/>
          <p:nvPr/>
        </p:nvSpPr>
        <p:spPr>
          <a:xfrm>
            <a:off x="1301552" y="950426"/>
            <a:ext cx="4629399" cy="473280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पूर्वार्ध</a:t>
            </a:r>
          </a:p>
        </p:txBody>
      </p:sp>
      <p:sp>
        <p:nvSpPr>
          <p:cNvPr id="22" name="Oval 21"/>
          <p:cNvSpPr/>
          <p:nvPr/>
        </p:nvSpPr>
        <p:spPr>
          <a:xfrm>
            <a:off x="1169425" y="182581"/>
            <a:ext cx="10337800" cy="6527800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CLIMAX: </a:t>
            </a:r>
            <a:r>
              <a:rPr lang="hi-IN" sz="240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सर्वनिर्णय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“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प्रमाणादिचतुर्णानां</a:t>
            </a:r>
            <a:r>
              <a:rPr lang="hi-IN" sz="24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...</a:t>
            </a: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अयं उत्तमोमार्गः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pPr algn="ctr"/>
            <a:endParaRPr lang="hi-IN" sz="2400" dirty="0" smtClean="0"/>
          </a:p>
          <a:p>
            <a:pPr algn="ctr"/>
            <a:r>
              <a:rPr lang="hi-IN" sz="4000" dirty="0" smtClean="0"/>
              <a:t>पूर्वार्ध  उत्तरार्ध</a:t>
            </a:r>
          </a:p>
          <a:p>
            <a:pPr algn="ctr"/>
            <a:endParaRPr lang="hi-IN" sz="4000" dirty="0" smtClean="0"/>
          </a:p>
        </p:txBody>
      </p:sp>
      <p:grpSp>
        <p:nvGrpSpPr>
          <p:cNvPr id="23" name="Group 22"/>
          <p:cNvGrpSpPr/>
          <p:nvPr/>
        </p:nvGrpSpPr>
        <p:grpSpPr>
          <a:xfrm>
            <a:off x="6136619" y="3423270"/>
            <a:ext cx="201706" cy="170330"/>
            <a:chOff x="6266329" y="3303495"/>
            <a:chExt cx="201706" cy="170330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8" name="TextBox 27"/>
          <p:cNvSpPr txBox="1"/>
          <p:nvPr/>
        </p:nvSpPr>
        <p:spPr>
          <a:xfrm>
            <a:off x="3111615" y="4068096"/>
            <a:ext cx="6774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800" dirty="0"/>
              <a:t>अणुभाष्य – </a:t>
            </a:r>
            <a:r>
              <a:rPr lang="hi-IN" sz="2800" dirty="0" smtClean="0"/>
              <a:t>“</a:t>
            </a:r>
            <a:r>
              <a:rPr lang="hi-IN" sz="2800" dirty="0" smtClean="0">
                <a:solidFill>
                  <a:srgbClr val="FF0000"/>
                </a:solidFill>
              </a:rPr>
              <a:t>फलतः साधनेभ्यश्च...</a:t>
            </a:r>
            <a:r>
              <a:rPr lang="hi-IN" sz="2800" dirty="0" smtClean="0"/>
              <a:t>”</a:t>
            </a:r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3786827" y="3204268"/>
            <a:ext cx="201706" cy="170330"/>
            <a:chOff x="6266329" y="3303495"/>
            <a:chExt cx="201706" cy="17033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8713415" y="3276151"/>
            <a:ext cx="201706" cy="170330"/>
            <a:chOff x="6266329" y="3303495"/>
            <a:chExt cx="201706" cy="170330"/>
          </a:xfrm>
        </p:grpSpPr>
        <p:cxnSp>
          <p:nvCxnSpPr>
            <p:cNvPr id="34" name="Straight Connector 33"/>
            <p:cNvCxnSpPr/>
            <p:nvPr/>
          </p:nvCxnSpPr>
          <p:spPr>
            <a:xfrm>
              <a:off x="6266329" y="3388660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6266329" y="347382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6266329" y="3303495"/>
              <a:ext cx="20170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7" name="Oval 36"/>
          <p:cNvSpPr/>
          <p:nvPr/>
        </p:nvSpPr>
        <p:spPr>
          <a:xfrm>
            <a:off x="-615322" y="79435"/>
            <a:ext cx="13092546" cy="68580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i-IN" sz="2400" dirty="0"/>
          </a:p>
        </p:txBody>
      </p:sp>
      <p:sp>
        <p:nvSpPr>
          <p:cNvPr id="38" name="TextBox 37"/>
          <p:cNvSpPr txBox="1"/>
          <p:nvPr/>
        </p:nvSpPr>
        <p:spPr>
          <a:xfrm>
            <a:off x="5385462" y="2738012"/>
            <a:ext cx="17767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6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ब्रह्म</a:t>
            </a:r>
            <a:endParaRPr lang="en-US" sz="6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21140" y="1097788"/>
            <a:ext cx="677487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श्रीभागवतजी –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तं 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कैवल्य निरस्त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योनिम् अभयं ध्यायेद् 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अजस्रं हरिः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</a:p>
          <a:p>
            <a:endParaRPr lang="en-US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540730" y="4331837"/>
            <a:ext cx="6774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अणुभाष्य –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प्रकाशाश्रयवत् तेजस्वात्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  <a:endParaRPr lang="en-US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1995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5" grpId="0" animBg="1"/>
      <p:bldP spid="10" grpId="0" animBg="1"/>
      <p:bldP spid="11" grpId="0" animBg="1"/>
      <p:bldP spid="22" grpId="0" animBg="1"/>
      <p:bldP spid="28" grpId="0"/>
      <p:bldP spid="37" grpId="0" animBg="1"/>
      <p:bldP spid="38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4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वल्लभवाणीकी बरसात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271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1805</TotalTime>
  <Words>419</Words>
  <Application>Microsoft Office PowerPoint</Application>
  <PresentationFormat>Custom</PresentationFormat>
  <Paragraphs>91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342</cp:revision>
  <dcterms:created xsi:type="dcterms:W3CDTF">2017-01-14T16:50:46Z</dcterms:created>
  <dcterms:modified xsi:type="dcterms:W3CDTF">2017-07-15T15:48:52Z</dcterms:modified>
</cp:coreProperties>
</file>