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media/image8.jpg" ContentType="image/png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308" r:id="rId2"/>
    <p:sldId id="273" r:id="rId3"/>
    <p:sldId id="299" r:id="rId4"/>
    <p:sldId id="306" r:id="rId5"/>
    <p:sldId id="304" r:id="rId6"/>
    <p:sldId id="307" r:id="rId7"/>
    <p:sldId id="30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EEF2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180078430709476"/>
          <c:y val="1.1892798130364732E-2"/>
          <c:w val="0.44625574582846211"/>
          <c:h val="0.92269681215262922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6"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6"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6"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5"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5"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5"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4"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4"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6">
                      <a:lumMod val="60000"/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6">
                      <a:lumMod val="60000"/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5">
                      <a:lumMod val="60000"/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5">
                      <a:lumMod val="60000"/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5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4">
                      <a:lumMod val="60000"/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4">
                      <a:lumMod val="60000"/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6"/>
            <c:bubble3D val="0"/>
            <c:spPr>
              <a:gradFill rotWithShape="1">
                <a:gsLst>
                  <a:gs pos="0">
                    <a:schemeClr val="accent6">
                      <a:lumMod val="80000"/>
                      <a:lumOff val="20000"/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6">
                      <a:lumMod val="80000"/>
                      <a:lumOff val="20000"/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6">
                      <a:lumMod val="80000"/>
                      <a:lumOff val="20000"/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7"/>
            <c:bubble3D val="0"/>
            <c:spPr>
              <a:gradFill rotWithShape="1">
                <a:gsLst>
                  <a:gs pos="0">
                    <a:schemeClr val="accent5">
                      <a:lumMod val="80000"/>
                      <a:lumOff val="20000"/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5">
                      <a:lumMod val="80000"/>
                      <a:lumOff val="20000"/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5">
                      <a:lumMod val="80000"/>
                      <a:lumOff val="20000"/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8"/>
            <c:bubble3D val="0"/>
            <c:spPr>
              <a:gradFill rotWithShape="1">
                <a:gsLst>
                  <a:gs pos="0">
                    <a:schemeClr val="accent4">
                      <a:lumMod val="80000"/>
                      <a:lumOff val="20000"/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4">
                      <a:lumMod val="80000"/>
                      <a:lumOff val="20000"/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4">
                      <a:lumMod val="80000"/>
                      <a:lumOff val="20000"/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Pt>
            <c:idx val="9"/>
            <c:bubble3D val="0"/>
            <c:spPr>
              <a:gradFill rotWithShape="1">
                <a:gsLst>
                  <a:gs pos="0">
                    <a:schemeClr val="accent6">
                      <a:lumMod val="80000"/>
                      <a:tint val="94000"/>
                      <a:satMod val="100000"/>
                      <a:lumMod val="108000"/>
                    </a:schemeClr>
                  </a:gs>
                  <a:gs pos="50000">
                    <a:schemeClr val="accent6">
                      <a:lumMod val="80000"/>
                      <a:tint val="98000"/>
                      <a:shade val="100000"/>
                      <a:satMod val="100000"/>
                      <a:lumMod val="100000"/>
                    </a:schemeClr>
                  </a:gs>
                  <a:gs pos="100000">
                    <a:schemeClr val="accent6">
                      <a:lumMod val="80000"/>
                      <a:shade val="72000"/>
                      <a:satMod val="120000"/>
                      <a:lumMod val="100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25400" dir="5400000" rotWithShape="0">
                  <a:srgbClr val="000000">
                    <a:alpha val="28000"/>
                  </a:srgbClr>
                </a:outerShdw>
              </a:effectLst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</a:rPr>
                      <a:t>काल</a:t>
                    </a:r>
                    <a:endParaRPr lang="hi-IN" sz="2000" b="1" dirty="0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</a:rPr>
                      <a:t>कर्म</a:t>
                    </a:r>
                    <a:endParaRPr lang="hi-IN" sz="2000" b="1" dirty="0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</a:rPr>
                      <a:t>स्वभाव</a:t>
                    </a:r>
                    <a:endParaRPr lang="hi-IN" sz="2000" b="1" dirty="0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hi-IN" sz="1800" b="1" dirty="0" smtClean="0">
                        <a:solidFill>
                          <a:schemeClr val="bg2">
                            <a:lumMod val="20000"/>
                            <a:lumOff val="80000"/>
                          </a:schemeClr>
                        </a:solidFill>
                      </a:rPr>
                      <a:t>प्रकृति</a:t>
                    </a:r>
                    <a:endParaRPr lang="hi-IN" sz="1800" b="1" dirty="0">
                      <a:solidFill>
                        <a:schemeClr val="bg2">
                          <a:lumMod val="20000"/>
                          <a:lumOff val="80000"/>
                        </a:schemeClr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chemeClr val="bg1"/>
                        </a:solidFill>
                      </a:rPr>
                      <a:t>उती</a:t>
                    </a:r>
                    <a:endParaRPr lang="hi-IN" sz="2000" b="1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rgbClr val="FF0000"/>
                        </a:solidFill>
                      </a:rPr>
                      <a:t>मन्वंतर</a:t>
                    </a:r>
                    <a:endParaRPr lang="hi-IN" sz="2000" b="1" dirty="0">
                      <a:solidFill>
                        <a:srgbClr val="FF0000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4.7932226398322685E-3"/>
                  <c:y val="-1.4535474244295842E-16"/>
                </c:manualLayout>
              </c:layout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rgbClr val="FF0000"/>
                        </a:solidFill>
                      </a:rPr>
                      <a:t>इशानुकथा</a:t>
                    </a:r>
                    <a:endParaRPr lang="hi-IN" sz="2000" b="1" dirty="0">
                      <a:solidFill>
                        <a:srgbClr val="FF0000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rgbClr val="FF0000"/>
                        </a:solidFill>
                      </a:rPr>
                      <a:t>निरोध</a:t>
                    </a:r>
                    <a:endParaRPr lang="hi-IN" sz="2000" b="1" dirty="0">
                      <a:solidFill>
                        <a:srgbClr val="FF0000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rgbClr val="FF0000"/>
                        </a:solidFill>
                      </a:rPr>
                      <a:t>मुक्ति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hi-IN" sz="2000" b="1" dirty="0" smtClean="0">
                        <a:solidFill>
                          <a:srgbClr val="FF0000"/>
                        </a:solidFill>
                      </a:rPr>
                      <a:t>आश्रय</a:t>
                    </a:r>
                    <a:endParaRPr lang="hi-IN" sz="2000" b="1" dirty="0">
                      <a:solidFill>
                        <a:srgbClr val="FF0000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NUL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7/15/2017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60" y="1714635"/>
            <a:ext cx="4735133" cy="42987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960" y="0"/>
            <a:ext cx="116682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श्रीकृष्णाय नमः</a:t>
            </a:r>
          </a:p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श्रीवल्लभाय नमः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279939"/>
              </p:ext>
            </p:extLst>
          </p:nvPr>
        </p:nvGraphicFramePr>
        <p:xfrm>
          <a:off x="5027053" y="1714635"/>
          <a:ext cx="7066209" cy="4298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7844"/>
                <a:gridCol w="4478365"/>
              </a:tblGrid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माहिती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प्रवचनकर्ता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पूज्य गो.श्रीश्याममनोहरजी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981714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ग्रंथ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ब्रह्मवादी और सापेक्षतावादी चिंतनके समान आधारतलका विमर्श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वर्ष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२०१७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829270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श्रीमहाप्रभुजीकी नियती/अनियतीकी अद्भुत framework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868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92504"/>
            <a:ext cx="1195136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en-US" sz="2800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श्रीमहाप्रभुजीने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नियती/अनियती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की अद्भुत framework 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बताई है:</a:t>
            </a:r>
            <a:endParaRPr lang="en-US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ब्राह्मिक अनियती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वाके अंतर्गत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काल, कर्म, स्वभाव, प्रकृति की नियती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और वाके अंतर्गत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जीव (आत्मचेतना)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कु दी भई 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अनियतीरूप FreeWill (कर्तुम्, अकर्तुम्, अन्यथाकर्तुम् सामर्थ्यकी)</a:t>
            </a:r>
            <a:r>
              <a:rPr lang="hi-IN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–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what a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beautiful Paradox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!!</a:t>
            </a:r>
            <a:endParaRPr lang="hi-IN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053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7892" y="0"/>
            <a:ext cx="75727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ब्राह्मिक अनियती</a:t>
            </a:r>
            <a:endParaRPr lang="en-US" sz="40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637837822"/>
              </p:ext>
            </p:extLst>
          </p:nvPr>
        </p:nvGraphicFramePr>
        <p:xfrm>
          <a:off x="-622478" y="755561"/>
          <a:ext cx="13247872" cy="6407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Cloud 3"/>
          <p:cNvSpPr/>
          <p:nvPr/>
        </p:nvSpPr>
        <p:spPr>
          <a:xfrm>
            <a:off x="4074699" y="2479965"/>
            <a:ext cx="3699164" cy="2743200"/>
          </a:xfrm>
          <a:prstGeom prst="cloud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807649" y="3251294"/>
            <a:ext cx="223326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आत्मचेतना</a:t>
            </a:r>
          </a:p>
          <a:p>
            <a:pPr algn="ctr"/>
            <a:r>
              <a:rPr lang="hi-IN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कर्तुम्, अकर्तुम्, अन्यथाकर्तुम् सामर्थ्य</a:t>
            </a:r>
            <a:endParaRPr lang="en-US" b="1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hi-IN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अनियतरुपसु</a:t>
            </a:r>
            <a:endParaRPr lang="en-US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306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8" grpId="0" uiExpand="1">
        <p:bldSub>
          <a:bldChart bld="category"/>
        </p:bldSub>
      </p:bldGraphic>
      <p:bldP spid="4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15050"/>
            <a:ext cx="12192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Brain can be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mapped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as well as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preserved.</a:t>
            </a:r>
          </a:p>
          <a:p>
            <a:endParaRPr lang="en-US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Next slide will demonstrate how the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Blue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Print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(</a:t>
            </a:r>
            <a:r>
              <a:rPr lang="en-US" sz="28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entire Multi-Verse Vision as a Blue Print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 was visualized by </a:t>
            </a:r>
            <a:r>
              <a:rPr lang="en-US" sz="2800" dirty="0" err="1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Brahmaji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from </a:t>
            </a:r>
            <a:r>
              <a:rPr lang="en-US" sz="2800" dirty="0" err="1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Thakorji</a:t>
            </a:r>
            <a:r>
              <a:rPr lang="en-US" sz="28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 </a:t>
            </a:r>
          </a:p>
          <a:p>
            <a:endParaRPr lang="en-US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sz="28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115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3236" y="2382982"/>
            <a:ext cx="116516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Entire Multi-Verse </a:t>
            </a:r>
            <a:r>
              <a:rPr lang="en-US" sz="54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Vison </a:t>
            </a:r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by </a:t>
            </a:r>
            <a:r>
              <a:rPr lang="en-US" sz="5400" b="1" dirty="0" err="1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Brahmaji</a:t>
            </a:r>
            <a:r>
              <a:rPr lang="en-US" sz="54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from </a:t>
            </a:r>
            <a:r>
              <a:rPr lang="en-US" sz="5400" b="1" dirty="0" err="1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Thakorji</a:t>
            </a:r>
            <a:endParaRPr lang="en-US" sz="5400" b="1" dirty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3665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55" y="2229996"/>
            <a:ext cx="12192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Creation of Universe by </a:t>
            </a:r>
            <a:r>
              <a:rPr lang="en-US" sz="4800" b="1" dirty="0" err="1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Brahmaji</a:t>
            </a:r>
            <a:endParaRPr lang="en-US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en-US" sz="2800" dirty="0" smtClean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85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37"/>
            <a:ext cx="12192000" cy="68664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08" y="596271"/>
            <a:ext cx="6683384" cy="45447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7999" y="516090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बुद्धि प्रेरक कृष्णस्य पाद पद्मं प्रसीदतु</a:t>
            </a:r>
          </a:p>
          <a:p>
            <a:pPr algn="ctr"/>
            <a:r>
              <a:rPr lang="hi-IN" sz="28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ध्यानासमर्थ जीवानाम् अस्माकं सर्वदा स्वतः||</a:t>
            </a:r>
            <a:endParaRPr lang="en-US" sz="2800" b="1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hi-IN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94" y="6076048"/>
            <a:ext cx="1030309" cy="6467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6" name="TextBox 5"/>
          <p:cNvSpPr txBox="1"/>
          <p:nvPr/>
        </p:nvSpPr>
        <p:spPr>
          <a:xfrm>
            <a:off x="2754308" y="-8437"/>
            <a:ext cx="6683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वल्लभवाणीको रसात्मक सागर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251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2402</TotalTime>
  <Words>152</Words>
  <Application>Microsoft Office PowerPoint</Application>
  <PresentationFormat>Custom</PresentationFormat>
  <Paragraphs>41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Nikita</dc:creator>
  <cp:lastModifiedBy>Jagdish Sheth</cp:lastModifiedBy>
  <cp:revision>412</cp:revision>
  <dcterms:created xsi:type="dcterms:W3CDTF">2017-01-14T16:50:46Z</dcterms:created>
  <dcterms:modified xsi:type="dcterms:W3CDTF">2017-07-15T15:48:29Z</dcterms:modified>
</cp:coreProperties>
</file>