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3.jpg" ContentType="image/gif"/>
  <Override PartName="/ppt/media/image4.jpg" ContentType="image/gif"/>
  <Override PartName="/ppt/media/image8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6" r:id="rId2"/>
    <p:sldId id="297" r:id="rId3"/>
    <p:sldId id="298" r:id="rId4"/>
    <p:sldId id="299" r:id="rId5"/>
    <p:sldId id="300" r:id="rId6"/>
    <p:sldId id="301" r:id="rId7"/>
    <p:sldId id="30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582E"/>
    <a:srgbClr val="FF9900"/>
    <a:srgbClr val="EEF2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NUL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129" y="1714639"/>
            <a:ext cx="4735133" cy="42987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960" y="0"/>
            <a:ext cx="11668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श्रीकृष्णाय नमः</a:t>
            </a:r>
          </a:p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श्रीवल्लभाय नमः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248571"/>
              </p:ext>
            </p:extLst>
          </p:nvPr>
        </p:nvGraphicFramePr>
        <p:xfrm>
          <a:off x="145960" y="1714635"/>
          <a:ext cx="7066209" cy="429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844"/>
                <a:gridCol w="4478365"/>
              </a:tblGrid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माहिती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प्रवचनकर्ता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पूज्य गो.श्रीश्याममनोहरजी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ग्रंथ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सर्वोत्तमस्तोत्र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श्रीमहाप्रभुजीके नाम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2400" b="1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स्वार्थोज्झिताखिलप्राणप्रिय: तादृशवेष्टित: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वर्ष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२०१७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स्वरुपकोटि,  कारणकोटि, कार्यकोटि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87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2504"/>
            <a:ext cx="12192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ब्रह्म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एक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ही है पर वाकी 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तीन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कोटि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है (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HE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is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not THREE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but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HE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is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TRIUN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:</a:t>
            </a:r>
          </a:p>
          <a:p>
            <a:endParaRPr lang="hi-IN" sz="24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स्वरुपकोटि – अप्रमाण, अप्रमेय, असाधन, अफल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कारणकोटि – प्रमाण, प्रमेय को assimilation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कार्यकोटि – साधन, फल को assimilation</a:t>
            </a:r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30356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40" y="8944"/>
            <a:ext cx="12207940" cy="68490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81826" y="5009882"/>
            <a:ext cx="9724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स्वरुपकोटि – </a:t>
            </a:r>
            <a:r>
              <a:rPr lang="hi-IN" sz="32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अप्रमाण, अप्रमेय</a:t>
            </a:r>
            <a:r>
              <a:rPr lang="en-US" sz="32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hi-IN" sz="32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असाधन, अफल</a:t>
            </a:r>
            <a:endParaRPr lang="en-US" sz="3200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hi-IN" sz="28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“न</a:t>
            </a:r>
            <a:r>
              <a:rPr lang="en-US" sz="28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असद् आसीद् नो सद् आसीत्... तम: आसीत् तमसा गूढ़म् अग्रे!</a:t>
            </a:r>
            <a:r>
              <a:rPr lang="en-US" sz="28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 (ऋक्संहि. १०/११/१२९/१-३)</a:t>
            </a:r>
            <a:endParaRPr lang="en-US" sz="2800" b="1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7367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7527" y="554376"/>
            <a:ext cx="11964473" cy="8740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कारणकोटि: पुरुषसूक्त अनुसार</a:t>
            </a:r>
            <a:endParaRPr lang="hi-IN" sz="2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सर्ग:</a:t>
            </a:r>
            <a:r>
              <a:rPr lang="en-US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“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सहस्रशीर्षा 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पुरुषः 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सहस्राक्षः</a:t>
            </a:r>
            <a:r>
              <a:rPr lang="en-US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…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एतावानस्य महिमातो ज्यायांश्च पूरुषः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।</a:t>
            </a:r>
            <a:r>
              <a:rPr lang="en-US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 (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कारणता) “विराडो अधिपूरुषः” (नारायणको आध्यावतार) – (being)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विसर्ग:</a:t>
            </a:r>
            <a:r>
              <a:rPr lang="en-US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“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पादोऽस्य विश्वा 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भूतानि</a:t>
            </a:r>
            <a:r>
              <a:rPr lang="en-US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…”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(center of gravitation) 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स्थान: “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यत् पुरुषेण् हविषा 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देवा...” – उसने अपनी Unityकी आहुति देके multiplcity बन्यो – (interaction के लिए)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पोषण: “पोषणं तदनुग्रह” – “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तं यज्ञं बर्हिषि प्रौक्षन्पुरुषं जातमग्रतः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। ...</a:t>
            </a:r>
            <a:r>
              <a:rPr lang="hi-IN" sz="2000" i="1" dirty="0" smtClean="0"/>
              <a:t> 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श्रोत्रात्तथा लोकाँ अकल्पयन्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॥”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उती: “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वेदाहमेतम् पुरुषम् 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महान्तम्...” (सदवासना)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मन्वंतर: “</a:t>
            </a:r>
            <a:r>
              <a:rPr lang="hi-IN" sz="2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यज्ञेन यज्ञमयजंत देवास्तानि 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धर्माणि....” (सदाचार)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इशानुकथा: “प्रजापतिश्चरति गर्भे अन्तः अजायमानो बहुधा विजायते...” (सदाचारमेंसु विष्णु (omnipresent)को प्रकट होनो) 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निरोध: “तस्य धीरा: परिजानन्ति योनिं ....” (“भक्तानाम प्रपंचासक्ति वारणं”) (भक्तनके बीच भक्तकी requirement अनुसार प्रकट होक भक्ति जगानी – भगवान अपने eyelevel पे आवे)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मुक्ति: “यस्त्वेवं ब्रह्मणो विध्यात्... ”</a:t>
            </a:r>
          </a:p>
          <a:p>
            <a:pPr marL="457200" indent="-457200">
              <a:buAutoNum type="hindiNumPeriod"/>
            </a:pPr>
            <a:endParaRPr lang="hi-IN" sz="1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आश्रय: “ह्रीश्च ते लक्ष्मीश्च...” (निर्गुण भाव – ब्रह्म होते भये भी हम भक्ति करेंगे!)</a:t>
            </a:r>
          </a:p>
          <a:p>
            <a:pPr marL="457200" indent="-457200">
              <a:buAutoNum type="hindiNumPeriod"/>
            </a:pPr>
            <a:endParaRPr lang="hi-IN" sz="2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1879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51588" y="203509"/>
            <a:ext cx="61431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कार्यकोटि: श्रीसुबोधिनीजी अनुसार</a:t>
            </a:r>
          </a:p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साधन     फल</a:t>
            </a:r>
            <a:endParaRPr lang="en-US" sz="28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320319" y="856755"/>
            <a:ext cx="191652" cy="117358"/>
            <a:chOff x="6266320" y="3303495"/>
            <a:chExt cx="201715" cy="170330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2" y="915434"/>
            <a:ext cx="12191998" cy="5670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सर्ग: अशरीर विष्णुका पुरुषशरीर-स्वीकार सर्ग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विसर्ग: पुरुषसे ब्रह्मादिकी सृष्टि विसर्ग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स्थान: उत्पन्न रूपोंका तत्तत् मर्यादाके अनुसार पालन स्थान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पोषण: स्थित रूपोंकी अभिवृद्धि</a:t>
            </a:r>
            <a:r>
              <a:rPr lang="en-US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पोषण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उती: पुष्ट रूपोंका आचार उती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मन्वंतर: उनमें भी सदाचार मन्वंतर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इशानुकथा: सदाचारमें भी विष्णुभक्ति इशानुकथा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निरोध: भक्तोंकी प्रपंचविस्मृतिपूर्वक भगवादासक्ति निरोध 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मुक्ति: निष्प्रपंच भक्तोंको होता स्वरुपलाभ मुक्तिलीला है.</a:t>
            </a:r>
          </a:p>
          <a:p>
            <a:pPr marL="457200" indent="-457200">
              <a:buAutoNum type="hindiNumPeriod"/>
            </a:pPr>
            <a:endParaRPr lang="hi-IN" sz="105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AutoNum type="hindiNumPeriod"/>
            </a:pPr>
            <a:r>
              <a:rPr lang="hi-IN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आश्रय: मुक्तोंका ब्रह्मस्वरुपमें अवस्थान आश्रय लीला है.</a:t>
            </a:r>
          </a:p>
        </p:txBody>
      </p:sp>
    </p:spTree>
    <p:extLst>
      <p:ext uri="{BB962C8B-B14F-4D97-AF65-F5344CB8AC3E}">
        <p14:creationId xmlns:p14="http://schemas.microsoft.com/office/powerpoint/2010/main" val="2397952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67"/>
            <a:ext cx="12191999" cy="6909954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0" y="26867"/>
            <a:ext cx="12191999" cy="6909953"/>
          </a:xfrm>
          <a:prstGeom prst="ellipse">
            <a:avLst/>
          </a:prstGeom>
          <a:solidFill>
            <a:schemeClr val="bg1">
              <a:alpha val="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200" b="1" dirty="0" smtClean="0">
              <a:solidFill>
                <a:srgbClr val="FF0000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174685" y="726730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36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7" name="Oval 56"/>
          <p:cNvSpPr/>
          <p:nvPr/>
        </p:nvSpPr>
        <p:spPr>
          <a:xfrm>
            <a:off x="1076244" y="1849539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30758" y="858467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सर्ग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2946850" y="855224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1344076" y="3690732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47" name="Oval 46"/>
          <p:cNvSpPr/>
          <p:nvPr/>
        </p:nvSpPr>
        <p:spPr>
          <a:xfrm>
            <a:off x="3151588" y="4676091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5189779" y="4914827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4776174" y="8557963"/>
            <a:ext cx="201706" cy="170330"/>
            <a:chOff x="6266329" y="3303495"/>
            <a:chExt cx="201706" cy="170330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Oval 8"/>
          <p:cNvSpPr/>
          <p:nvPr/>
        </p:nvSpPr>
        <p:spPr>
          <a:xfrm>
            <a:off x="9294757" y="1835942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51588" y="203509"/>
            <a:ext cx="6143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कार्यकोटि: साधन      फल</a:t>
            </a:r>
            <a:endParaRPr lang="en-US" sz="28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9276210" y="3731224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7314544" y="4676092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7189512" y="867350"/>
            <a:ext cx="1808090" cy="1632305"/>
          </a:xfrm>
          <a:prstGeom prst="ellipse">
            <a:avLst/>
          </a:prstGeom>
          <a:solidFill>
            <a:schemeClr val="accent5">
              <a:alpha val="6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3600" dirty="0" smtClean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97194" y="1421892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विसर्ग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602439" y="2406395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स्थान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459559" y="4994197"/>
            <a:ext cx="11927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इशानुकथा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622226" y="5186109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उती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646556" y="4254988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पोषण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458691" y="5913682"/>
            <a:ext cx="1361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मन्वंतर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91608" y="4254988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निरोध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288806" y="1378988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आश्रय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446442" y="2412985"/>
            <a:ext cx="1192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मुक्ति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6997869" y="441118"/>
            <a:ext cx="191643" cy="117358"/>
            <a:chOff x="6266329" y="3303495"/>
            <a:chExt cx="201706" cy="170330"/>
          </a:xfrm>
        </p:grpSpPr>
        <p:cxnSp>
          <p:nvCxnSpPr>
            <p:cNvPr id="35" name="Straight Connector 34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7083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6" grpId="0" animBg="1"/>
      <p:bldP spid="57" grpId="0" animBg="1"/>
      <p:bldP spid="20" grpId="0"/>
      <p:bldP spid="49" grpId="0" animBg="1"/>
      <p:bldP spid="48" grpId="0" animBg="1"/>
      <p:bldP spid="47" grpId="0" animBg="1"/>
      <p:bldP spid="43" grpId="0" animBg="1"/>
      <p:bldP spid="9" grpId="0" animBg="1"/>
      <p:bldP spid="26" grpId="0"/>
      <p:bldP spid="42" grpId="0" animBg="1"/>
      <p:bldP spid="44" grpId="0" animBg="1"/>
      <p:bldP spid="45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8" grpId="0"/>
      <p:bldP spid="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37"/>
            <a:ext cx="12192000" cy="68664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08" y="596271"/>
            <a:ext cx="6683384" cy="45447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516090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बुद्धि प्रेरक कृष्णस्य पाद पद्मं प्रसीदतु</a:t>
            </a:r>
          </a:p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ध्यानासमर्थ जीवानाम् अस्माकं सर्वदा स्वतः||</a:t>
            </a:r>
            <a:endParaRPr lang="en-US" sz="2800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94" y="6076048"/>
            <a:ext cx="1030309" cy="6467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6" name="TextBox 5"/>
          <p:cNvSpPr txBox="1"/>
          <p:nvPr/>
        </p:nvSpPr>
        <p:spPr>
          <a:xfrm>
            <a:off x="2754308" y="-8437"/>
            <a:ext cx="6683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वल्लभवाणीको रसात्मक सागर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5083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2313</TotalTime>
  <Words>409</Words>
  <Application>Microsoft Office PowerPoint</Application>
  <PresentationFormat>Custom</PresentationFormat>
  <Paragraphs>85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Nikita</dc:creator>
  <cp:lastModifiedBy>Jagdish Sheth</cp:lastModifiedBy>
  <cp:revision>481</cp:revision>
  <dcterms:created xsi:type="dcterms:W3CDTF">2017-01-14T16:50:46Z</dcterms:created>
  <dcterms:modified xsi:type="dcterms:W3CDTF">2017-07-15T15:48:09Z</dcterms:modified>
</cp:coreProperties>
</file>