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y="5143500" cx="9144000"/>
  <p:notesSz cx="6858000" cy="9144000"/>
  <p:embeddedFontLst>
    <p:embeddedFont>
      <p:font typeface="Roboto"/>
      <p:regular r:id="rId57"/>
      <p:bold r:id="rId58"/>
      <p:italic r:id="rId59"/>
      <p:boldItalic r:id="rId60"/>
    </p:embeddedFont>
    <p:embeddedFont>
      <p:font typeface="Roboto Mono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4D44A0-BFFC-4F61-B9E1-96EED9FEF1CC}">
  <a:tblStyle styleId="{BD4D44A0-BFFC-4F61-B9E1-96EED9FEF1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obotoMono-bold.fntdata"/><Relationship Id="rId61" Type="http://schemas.openxmlformats.org/officeDocument/2006/relationships/font" Target="fonts/RobotoMono-regular.fntdata"/><Relationship Id="rId20" Type="http://schemas.openxmlformats.org/officeDocument/2006/relationships/slide" Target="slides/slide14.xml"/><Relationship Id="rId64" Type="http://schemas.openxmlformats.org/officeDocument/2006/relationships/font" Target="fonts/RobotoMono-boldItalic.fntdata"/><Relationship Id="rId63" Type="http://schemas.openxmlformats.org/officeDocument/2006/relationships/font" Target="fonts/RobotoMono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Roboto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Roboto-regular.fntdata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Roboto-italic.fntdata"/><Relationship Id="rId14" Type="http://schemas.openxmlformats.org/officeDocument/2006/relationships/slide" Target="slides/slide8.xml"/><Relationship Id="rId58" Type="http://schemas.openxmlformats.org/officeDocument/2006/relationships/font" Target="fonts/Roboto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773f66940_2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773f6694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b773f66940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b773f66940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b773f66940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b773f66940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b773f66940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b773f66940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606eb2f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b606eb2f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b773f66940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b773f66940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773f66940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b773f66940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b773f66940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b773f66940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b773f66940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b773f66940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773f66940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b773f66940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b773f66940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b773f66940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b773f66940_3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b773f66940_3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b773f66940_2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b773f66940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773f66940_2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b773f66940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b773f66940_2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b773f66940_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773f66940_3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b773f66940_3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b773f66940_3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b773f66940_3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b773f66940_3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b773f66940_3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b773f66940_2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b773f66940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b773f66940_2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b773f66940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b773f66940_2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b773f66940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b773f66940_2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b773f66940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b773f66940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b773f66940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b773f66940_2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b773f66940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b773f66940_2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b773f66940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b773f66940_2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b773f66940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b773f66940_2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b773f66940_2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b773f66940_2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b773f66940_2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b773f66940_2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b773f66940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b773f66940_2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b773f66940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b773f66940_2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b773f66940_2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b773f66940_2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b773f66940_2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b773f66940_2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b773f66940_2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b773f66940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b773f66940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b773f66940_2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b773f66940_2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b773f66940_3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b773f66940_3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b773f66940_2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b773f66940_2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b773f66940_2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b773f66940_2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b773f66940_2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b773f66940_2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b773f66940_3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b773f66940_3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b773f66940_2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b773f66940_2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b773f66940_2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b773f66940_2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b773f66940_2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b773f66940_2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b773f66940_2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b773f66940_2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773f66940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b773f66940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b7b3fac9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b7b3fac9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b773f66940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b773f66940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773f66940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b773f66940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773f66940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b773f66940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773f66940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b773f66940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getbem.com/naming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HTML CSS Session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263150" y="265325"/>
            <a:ext cx="79491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Justify Content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500" y="994025"/>
            <a:ext cx="4665005" cy="384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339275" y="297950"/>
            <a:ext cx="79383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Align Items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175" y="893600"/>
            <a:ext cx="3251976" cy="391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252275" y="254450"/>
            <a:ext cx="82644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Align Content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475" y="732950"/>
            <a:ext cx="3579100" cy="42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/>
        </p:nvSpPr>
        <p:spPr>
          <a:xfrm>
            <a:off x="317525" y="254450"/>
            <a:ext cx="80034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Order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131" name="Google Shape;1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050" y="964675"/>
            <a:ext cx="4850325" cy="37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/>
        </p:nvSpPr>
        <p:spPr>
          <a:xfrm>
            <a:off x="252275" y="232700"/>
            <a:ext cx="81993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Align Self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137" name="Google Shape;1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800" y="873075"/>
            <a:ext cx="2568850" cy="40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/>
        </p:nvSpPr>
        <p:spPr>
          <a:xfrm>
            <a:off x="241400" y="254450"/>
            <a:ext cx="8362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Flex Grow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075" y="887300"/>
            <a:ext cx="4419600" cy="38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GRID</a:t>
            </a:r>
            <a:endParaRPr b="1"/>
          </a:p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Grid is for:</a:t>
            </a:r>
            <a:endParaRPr sz="1400">
              <a:solidFill>
                <a:schemeClr val="dk1"/>
              </a:solidFill>
            </a:endParaRPr>
          </a:p>
          <a:p>
            <a:pPr indent="0" lvl="0" marL="381000" marR="381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>
                <a:solidFill>
                  <a:schemeClr val="dk1"/>
                </a:solidFill>
              </a:rPr>
              <a:t>Rows AND Columns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highlight>
                  <a:schemeClr val="lt1"/>
                </a:highlight>
              </a:rPr>
              <a:t>Use Grid when:</a:t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400">
                <a:solidFill>
                  <a:schemeClr val="dk1"/>
                </a:solidFill>
                <a:highlight>
                  <a:schemeClr val="lt1"/>
                </a:highlight>
              </a:rPr>
              <a:t>You need cards</a:t>
            </a:r>
            <a:br>
              <a:rPr lang="en-GB" sz="1400">
                <a:solidFill>
                  <a:schemeClr val="dk1"/>
                </a:solidFill>
                <a:highlight>
                  <a:schemeClr val="lt1"/>
                </a:highlight>
              </a:rPr>
            </a:b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400">
                <a:solidFill>
                  <a:schemeClr val="dk1"/>
                </a:solidFill>
                <a:highlight>
                  <a:schemeClr val="lt1"/>
                </a:highlight>
              </a:rPr>
              <a:t>Dashboards</a:t>
            </a:r>
            <a:br>
              <a:rPr lang="en-GB" sz="1400">
                <a:solidFill>
                  <a:schemeClr val="dk1"/>
                </a:solidFill>
                <a:highlight>
                  <a:schemeClr val="lt1"/>
                </a:highlight>
              </a:rPr>
            </a:b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400">
                <a:solidFill>
                  <a:schemeClr val="dk1"/>
                </a:solidFill>
                <a:highlight>
                  <a:schemeClr val="lt1"/>
                </a:highlight>
              </a:rPr>
              <a:t>Website layouts</a:t>
            </a:r>
            <a:br>
              <a:rPr lang="en-GB" sz="1400">
                <a:solidFill>
                  <a:schemeClr val="dk1"/>
                </a:solidFill>
                <a:highlight>
                  <a:srgbClr val="FFFFCC"/>
                </a:highlight>
              </a:rPr>
            </a:br>
            <a:endParaRPr sz="1400">
              <a:solidFill>
                <a:schemeClr val="dk1"/>
              </a:solidFill>
              <a:highlight>
                <a:srgbClr val="FFFFCC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rgbClr val="FFFFCC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/>
        </p:nvSpPr>
        <p:spPr>
          <a:xfrm>
            <a:off x="261925" y="242450"/>
            <a:ext cx="811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3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highlight>
                  <a:schemeClr val="lt1"/>
                </a:highlight>
              </a:rPr>
              <a:t>FR units (Fractional Units)</a:t>
            </a:r>
            <a:endParaRPr b="1"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5" name="Google Shape;155;p30"/>
          <p:cNvSpPr txBox="1"/>
          <p:nvPr/>
        </p:nvSpPr>
        <p:spPr>
          <a:xfrm>
            <a:off x="2751425" y="1768625"/>
            <a:ext cx="554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25" y="805325"/>
            <a:ext cx="7297575" cy="379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1"/>
          <p:cNvPicPr preferRelativeResize="0"/>
          <p:nvPr/>
        </p:nvPicPr>
        <p:blipFill rotWithShape="1">
          <a:blip r:embed="rId3">
            <a:alphaModFix/>
          </a:blip>
          <a:srcRect b="0" l="1235" r="676" t="4205"/>
          <a:stretch/>
        </p:blipFill>
        <p:spPr>
          <a:xfrm>
            <a:off x="261925" y="513050"/>
            <a:ext cx="8669924" cy="25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752500" y="1178775"/>
            <a:ext cx="68508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HTML Elements that need Attributes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Invalid Nesting (Wrong HTML structure)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Flex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Grid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42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rgbClr val="222222"/>
                </a:solidFill>
              </a:rPr>
              <a:t>Use Cases of Flex and Grid</a:t>
            </a:r>
            <a:endParaRPr b="1" sz="1700">
              <a:solidFill>
                <a:srgbClr val="222222"/>
              </a:solidFill>
            </a:endParaRPr>
          </a:p>
          <a:p>
            <a:pPr indent="-336550" lvl="0" marL="457200" marR="19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  <a:highlight>
                  <a:schemeClr val="lt1"/>
                </a:highlight>
              </a:rPr>
              <a:t>Inheritance</a:t>
            </a:r>
            <a:endParaRPr b="1"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Specificity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marR="19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  <a:highlight>
                  <a:schemeClr val="lt1"/>
                </a:highlight>
              </a:rPr>
              <a:t>Combinators</a:t>
            </a:r>
            <a:endParaRPr b="1"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Calc() Function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Responsive</a:t>
            </a:r>
            <a:endParaRPr b="1" sz="17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752500" y="308825"/>
            <a:ext cx="6480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</a:rPr>
              <a:t>Topics :</a:t>
            </a:r>
            <a:endParaRPr b="1"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type="title"/>
          </p:nvPr>
        </p:nvSpPr>
        <p:spPr>
          <a:xfrm>
            <a:off x="311700" y="250175"/>
            <a:ext cx="8520600" cy="3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54098"/>
              <a:buFont typeface="Arial"/>
              <a:buNone/>
            </a:pPr>
            <a:r>
              <a:rPr b="1" lang="en-GB" sz="2033">
                <a:solidFill>
                  <a:srgbClr val="1B1B3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Grid-template-columns</a:t>
            </a:r>
            <a:endParaRPr b="1" sz="2033">
              <a:solidFill>
                <a:srgbClr val="1B1B3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32" title="Screenshot 2026-01-08 1458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700" y="788850"/>
            <a:ext cx="5514050" cy="17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 title="Screenshot 2026-01-08 1459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700" y="2959225"/>
            <a:ext cx="5514050" cy="169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3" title="Screenshot 2026-01-08 1503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50" y="322625"/>
            <a:ext cx="4287549" cy="41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3" title="Screenshot 2026-01-08 15033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8875" y="322625"/>
            <a:ext cx="4134026" cy="411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/>
        </p:nvSpPr>
        <p:spPr>
          <a:xfrm>
            <a:off x="218650" y="199150"/>
            <a:ext cx="81612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Grid Gaps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80" name="Google Shape;1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75" y="871000"/>
            <a:ext cx="5545337" cy="37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/>
        </p:nvSpPr>
        <p:spPr>
          <a:xfrm>
            <a:off x="328400" y="319700"/>
            <a:ext cx="76881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286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222222"/>
                </a:solidFill>
              </a:rPr>
              <a:t>Grid </a:t>
            </a:r>
            <a:r>
              <a:rPr b="1" lang="en-GB" sz="1900">
                <a:solidFill>
                  <a:srgbClr val="222222"/>
                </a:solidFill>
                <a:latin typeface="Roboto Mono"/>
                <a:ea typeface="Roboto Mono"/>
                <a:cs typeface="Roboto Mono"/>
                <a:sym typeface="Roboto Mono"/>
              </a:rPr>
              <a:t>minmax()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186" name="Google Shape;186;p35"/>
          <p:cNvSpPr txBox="1"/>
          <p:nvPr/>
        </p:nvSpPr>
        <p:spPr>
          <a:xfrm>
            <a:off x="540525" y="4288800"/>
            <a:ext cx="6611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4B4B"/>
                </a:solidFill>
              </a:rPr>
              <a:t>The minimum value is </a:t>
            </a:r>
            <a:r>
              <a:rPr lang="en-GB">
                <a:solidFill>
                  <a:srgbClr val="4B4B4B"/>
                </a:solidFill>
                <a:highlight>
                  <a:srgbClr val="FAF6FE"/>
                </a:highlight>
                <a:latin typeface="Roboto Mono"/>
                <a:ea typeface="Roboto Mono"/>
                <a:cs typeface="Roboto Mono"/>
                <a:sym typeface="Roboto Mono"/>
              </a:rPr>
              <a:t>200px</a:t>
            </a:r>
            <a:r>
              <a:rPr lang="en-GB">
                <a:solidFill>
                  <a:srgbClr val="4B4B4B"/>
                </a:solidFill>
              </a:rPr>
              <a:t>, and the maximum value is </a:t>
            </a:r>
            <a:r>
              <a:rPr lang="en-GB">
                <a:solidFill>
                  <a:srgbClr val="4B4B4B"/>
                </a:solidFill>
                <a:highlight>
                  <a:srgbClr val="FAF6FE"/>
                </a:highlight>
                <a:latin typeface="Roboto Mono"/>
                <a:ea typeface="Roboto Mono"/>
                <a:cs typeface="Roboto Mono"/>
                <a:sym typeface="Roboto Mono"/>
              </a:rPr>
              <a:t>500px</a:t>
            </a:r>
            <a:r>
              <a:rPr lang="en-GB">
                <a:solidFill>
                  <a:srgbClr val="4B4B4B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87" name="Google Shape;1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00" y="992581"/>
            <a:ext cx="7439025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/>
        </p:nvSpPr>
        <p:spPr>
          <a:xfrm>
            <a:off x="415475" y="200075"/>
            <a:ext cx="7046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286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222222"/>
                </a:solidFill>
              </a:rPr>
              <a:t>A Simple Grid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426275" y="819925"/>
            <a:ext cx="8717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.o-grid</a:t>
            </a: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	display: grid;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	grid-template-columns: minmax(200px, 1fr) minmax(200px, 1fr) minmax(200px, 1fr);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	grid-gap: 1rem;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39700" marR="1397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94" name="Google Shape;1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75" y="2375125"/>
            <a:ext cx="601980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/>
        </p:nvSpPr>
        <p:spPr>
          <a:xfrm>
            <a:off x="339275" y="297950"/>
            <a:ext cx="71010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</a:rPr>
              <a:t>Bad practices for MinMax()</a:t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200" name="Google Shape;2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63" y="2533906"/>
            <a:ext cx="57912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25" y="1198788"/>
            <a:ext cx="523875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/>
        </p:nvSpPr>
        <p:spPr>
          <a:xfrm>
            <a:off x="278175" y="220800"/>
            <a:ext cx="84534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  <a:highlight>
                  <a:srgbClr val="FFFFFF"/>
                </a:highlight>
              </a:rPr>
              <a:t>CSS Sizing/Spanning Grid Items</a:t>
            </a:r>
            <a:endParaRPr b="1"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</a:endParaRPr>
          </a:p>
        </p:txBody>
      </p:sp>
      <p:sp>
        <p:nvSpPr>
          <p:cNvPr id="207" name="Google Shape;207;p38"/>
          <p:cNvSpPr txBox="1"/>
          <p:nvPr/>
        </p:nvSpPr>
        <p:spPr>
          <a:xfrm>
            <a:off x="370175" y="1758938"/>
            <a:ext cx="33663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.item1 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D73A4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grid-column-start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>
                <a:solidFill>
                  <a:srgbClr val="005CC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1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         </a:t>
            </a:r>
            <a:endParaRPr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D73A4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grid-column-end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>
                <a:solidFill>
                  <a:srgbClr val="005CC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3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08" name="Google Shape;20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00" y="3008538"/>
            <a:ext cx="8269401" cy="137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8"/>
          <p:cNvSpPr txBox="1"/>
          <p:nvPr/>
        </p:nvSpPr>
        <p:spPr>
          <a:xfrm>
            <a:off x="3952900" y="1811813"/>
            <a:ext cx="39507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.item1 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D73A4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grid-column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>
                <a:solidFill>
                  <a:srgbClr val="005CC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1 / span 2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0" name="Google Shape;210;p38"/>
          <p:cNvSpPr txBox="1"/>
          <p:nvPr/>
        </p:nvSpPr>
        <p:spPr>
          <a:xfrm>
            <a:off x="370175" y="870250"/>
            <a:ext cx="63537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grid-column-start and grid-column-end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/>
        </p:nvSpPr>
        <p:spPr>
          <a:xfrm>
            <a:off x="261950" y="285725"/>
            <a:ext cx="78366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grid-row-start and grid-row-end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16" name="Google Shape;216;p39"/>
          <p:cNvSpPr txBox="1"/>
          <p:nvPr/>
        </p:nvSpPr>
        <p:spPr>
          <a:xfrm>
            <a:off x="336875" y="1138475"/>
            <a:ext cx="34419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.item1 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D73A4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grid-row-start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>
                <a:solidFill>
                  <a:srgbClr val="005CC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1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D73A4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grid-row-end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>
                <a:solidFill>
                  <a:srgbClr val="005CC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3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7" name="Google Shape;217;p39"/>
          <p:cNvSpPr txBox="1"/>
          <p:nvPr/>
        </p:nvSpPr>
        <p:spPr>
          <a:xfrm>
            <a:off x="4292975" y="1138475"/>
            <a:ext cx="33663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.item1 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D73A4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grid-row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>
                <a:solidFill>
                  <a:srgbClr val="005CC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1 / span 2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18" name="Google Shape;2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875" y="2664275"/>
            <a:ext cx="8258598" cy="13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20"/>
              <a:t>Common Mistakes in Grid and Flex</a:t>
            </a:r>
            <a:endParaRPr sz="2220"/>
          </a:p>
        </p:txBody>
      </p:sp>
      <p:graphicFrame>
        <p:nvGraphicFramePr>
          <p:cNvPr id="224" name="Google Shape;224;p40"/>
          <p:cNvGraphicFramePr/>
          <p:nvPr/>
        </p:nvGraphicFramePr>
        <p:xfrm>
          <a:off x="387050" y="147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{BD4D44A0-BFFC-4F61-B9E1-96EED9FEF1CC}</a:tableStyleId>
              </a:tblPr>
              <a:tblGrid>
                <a:gridCol w="3619500"/>
                <a:gridCol w="3619500"/>
              </a:tblGrid>
              <a:tr h="50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Mistake</a:t>
                      </a:r>
                      <a:endParaRPr b="1" sz="1500"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/>
                        <a:t>Why wrong</a:t>
                      </a:r>
                      <a:endParaRPr b="1" sz="1500"/>
                    </a:p>
                  </a:txBody>
                  <a:tcPr marT="91425" marB="91425" marR="91425" marL="91425">
                    <a:noFill/>
                  </a:tcPr>
                </a:tc>
              </a:tr>
              <a:tr h="50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Applying 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display:flex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 on children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Flex must be on parent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50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Using Flex for rows + columns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Use Grid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50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Using margin for spacing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Use 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gap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/>
        </p:nvSpPr>
        <p:spPr>
          <a:xfrm>
            <a:off x="489250" y="372350"/>
            <a:ext cx="75768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Combine grid-column and grid-row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30" name="Google Shape;23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875" y="2571750"/>
            <a:ext cx="8193650" cy="20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1"/>
          <p:cNvSpPr txBox="1"/>
          <p:nvPr/>
        </p:nvSpPr>
        <p:spPr>
          <a:xfrm>
            <a:off x="571875" y="1019750"/>
            <a:ext cx="47085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.item1 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D73A4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grid-column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>
                <a:solidFill>
                  <a:srgbClr val="005CC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1 / span 2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D73A4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grid-row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>
                <a:solidFill>
                  <a:srgbClr val="005CC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1 / span 2</a:t>
            </a: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solidFill>
                <a:srgbClr val="999999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325900"/>
            <a:ext cx="8520600" cy="4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500"/>
              <a:t>1. HTML Elements that need Attributes</a:t>
            </a:r>
            <a:endParaRPr b="1" sz="1500"/>
          </a:p>
        </p:txBody>
      </p:sp>
      <p:graphicFrame>
        <p:nvGraphicFramePr>
          <p:cNvPr id="66" name="Google Shape;66;p15"/>
          <p:cNvGraphicFramePr/>
          <p:nvPr/>
        </p:nvGraphicFramePr>
        <p:xfrm>
          <a:off x="385850" y="108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{BD4D44A0-BFFC-4F61-B9E1-96EED9FEF1CC}</a:tableStyleId>
              </a:tblPr>
              <a:tblGrid>
                <a:gridCol w="2945825"/>
                <a:gridCol w="3838525"/>
              </a:tblGrid>
              <a:tr h="326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Element</a:t>
                      </a:r>
                      <a:endParaRPr b="1" sz="1100"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Attribute needed</a:t>
                      </a:r>
                      <a:endParaRPr b="1" sz="1100"/>
                    </a:p>
                  </a:txBody>
                  <a:tcPr marT="91425" marB="91425" marR="91425" marL="91425">
                    <a:noFill/>
                  </a:tcPr>
                </a:tc>
              </a:tr>
              <a:tr h="252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&lt;img&gt;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src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198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&lt;a&gt;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href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2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&lt;input&gt;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type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name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2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&lt;form&gt;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action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method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2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&lt;label&gt;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for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2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&lt;meta&gt;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charset</a:t>
                      </a:r>
                      <a:r>
                        <a:rPr lang="en-GB" sz="1100"/>
                        <a:t> /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name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2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&lt;link&gt;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rel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href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2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&lt;script&gt;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src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2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&lt;source&gt;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src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32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&lt;iframe&gt;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src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/>
          <p:nvPr>
            <p:ph type="title"/>
          </p:nvPr>
        </p:nvSpPr>
        <p:spPr>
          <a:xfrm>
            <a:off x="311700" y="281450"/>
            <a:ext cx="85206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286"/>
              </a:lnSpc>
              <a:spcBef>
                <a:spcPts val="1800"/>
              </a:spcBef>
              <a:spcAft>
                <a:spcPts val="0"/>
              </a:spcAft>
              <a:buSzPts val="990"/>
              <a:buNone/>
            </a:pPr>
            <a:r>
              <a:rPr b="1" lang="en-GB" sz="1629">
                <a:solidFill>
                  <a:srgbClr val="222222"/>
                </a:solidFill>
              </a:rPr>
              <a:t>Use Cases and Examples</a:t>
            </a:r>
            <a:endParaRPr sz="2620"/>
          </a:p>
        </p:txBody>
      </p:sp>
      <p:sp>
        <p:nvSpPr>
          <p:cNvPr id="237" name="Google Shape;237;p42"/>
          <p:cNvSpPr txBox="1"/>
          <p:nvPr>
            <p:ph idx="1" type="body"/>
          </p:nvPr>
        </p:nvSpPr>
        <p:spPr>
          <a:xfrm>
            <a:off x="379050" y="792775"/>
            <a:ext cx="8520600" cy="39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222222"/>
                </a:solidFill>
              </a:rPr>
              <a:t>CSS Grid</a:t>
            </a:r>
            <a:endParaRPr b="1" sz="1400">
              <a:solidFill>
                <a:srgbClr val="222222"/>
              </a:solidFill>
            </a:endParaRPr>
          </a:p>
          <a:p>
            <a:pPr indent="-311150" lvl="0" marL="457200" rtl="0" algn="l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555555"/>
              </a:buClr>
              <a:buSzPts val="1300"/>
              <a:buChar char="●"/>
            </a:pPr>
            <a:r>
              <a:rPr b="1" lang="en-GB" sz="1300">
                <a:solidFill>
                  <a:srgbClr val="555555"/>
                </a:solidFill>
              </a:rPr>
              <a:t>Main and Sidebar</a:t>
            </a:r>
            <a:endParaRPr/>
          </a:p>
        </p:txBody>
      </p:sp>
      <p:pic>
        <p:nvPicPr>
          <p:cNvPr id="238" name="Google Shape;2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23" y="2030448"/>
            <a:ext cx="6344126" cy="27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/>
          <p:nvPr/>
        </p:nvSpPr>
        <p:spPr>
          <a:xfrm>
            <a:off x="469775" y="417575"/>
            <a:ext cx="76773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555555"/>
              </a:buClr>
              <a:buSzPts val="1300"/>
              <a:buChar char="●"/>
            </a:pPr>
            <a:r>
              <a:rPr b="1" lang="en-GB" sz="1300">
                <a:solidFill>
                  <a:srgbClr val="555555"/>
                </a:solidFill>
              </a:rPr>
              <a:t>Cards Grid</a:t>
            </a:r>
            <a:endParaRPr b="1" sz="1300">
              <a:solidFill>
                <a:srgbClr val="55555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44" name="Google Shape;24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75" y="961550"/>
            <a:ext cx="7324725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/>
          <p:nvPr/>
        </p:nvSpPr>
        <p:spPr>
          <a:xfrm>
            <a:off x="382775" y="352325"/>
            <a:ext cx="81123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555555"/>
              </a:buClr>
              <a:buSzPts val="1300"/>
              <a:buChar char="●"/>
            </a:pPr>
            <a:r>
              <a:rPr b="1" lang="en-GB" sz="1300">
                <a:solidFill>
                  <a:srgbClr val="555555"/>
                </a:solidFill>
              </a:rPr>
              <a:t>Section Layout</a:t>
            </a:r>
            <a:endParaRPr b="1" sz="1300">
              <a:solidFill>
                <a:schemeClr val="dk2"/>
              </a:solidFill>
            </a:endParaRPr>
          </a:p>
        </p:txBody>
      </p:sp>
      <p:pic>
        <p:nvPicPr>
          <p:cNvPr id="250" name="Google Shape;25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75" y="1200575"/>
            <a:ext cx="7315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5"/>
          <p:cNvSpPr txBox="1"/>
          <p:nvPr/>
        </p:nvSpPr>
        <p:spPr>
          <a:xfrm>
            <a:off x="513250" y="330575"/>
            <a:ext cx="76773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222222"/>
                </a:solidFill>
              </a:rPr>
              <a:t>CSS Flexbox</a:t>
            </a:r>
            <a:endParaRPr b="1" sz="1500">
              <a:solidFill>
                <a:srgbClr val="222222"/>
              </a:solidFill>
            </a:endParaRPr>
          </a:p>
          <a:p>
            <a:pPr indent="-311150" lvl="0" marL="457200" rtl="0" algn="l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555555"/>
              </a:buClr>
              <a:buSzPts val="1300"/>
              <a:buChar char="●"/>
            </a:pPr>
            <a:r>
              <a:rPr b="1" lang="en-GB" sz="1300">
                <a:solidFill>
                  <a:srgbClr val="555555"/>
                </a:solidFill>
              </a:rPr>
              <a:t>W</a:t>
            </a:r>
            <a:r>
              <a:rPr b="1" lang="en-GB" sz="1300">
                <a:solidFill>
                  <a:srgbClr val="555555"/>
                </a:solidFill>
              </a:rPr>
              <a:t>ebsite Navigation</a:t>
            </a:r>
            <a:endParaRPr b="1" sz="1300">
              <a:solidFill>
                <a:srgbClr val="55555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56" name="Google Shape;2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24" y="1320275"/>
            <a:ext cx="734377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250" y="3291950"/>
            <a:ext cx="7171774" cy="16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/>
          <p:nvPr/>
        </p:nvSpPr>
        <p:spPr>
          <a:xfrm>
            <a:off x="491525" y="319700"/>
            <a:ext cx="79818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555555"/>
              </a:buClr>
              <a:buSzPts val="1300"/>
              <a:buChar char="●"/>
            </a:pPr>
            <a:r>
              <a:rPr b="1" lang="en-GB" sz="1300">
                <a:solidFill>
                  <a:srgbClr val="555555"/>
                </a:solidFill>
              </a:rPr>
              <a:t>Actions List</a:t>
            </a:r>
            <a:endParaRPr b="1" sz="1300">
              <a:solidFill>
                <a:srgbClr val="55555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63" name="Google Shape;26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25" y="863550"/>
            <a:ext cx="73056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25" y="3028300"/>
            <a:ext cx="5221651" cy="20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/>
          <p:nvPr/>
        </p:nvSpPr>
        <p:spPr>
          <a:xfrm>
            <a:off x="295775" y="319700"/>
            <a:ext cx="81666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555555"/>
              </a:buClr>
              <a:buSzPts val="1300"/>
              <a:buChar char="●"/>
            </a:pPr>
            <a:r>
              <a:rPr b="1" lang="en-GB" sz="1300">
                <a:solidFill>
                  <a:srgbClr val="555555"/>
                </a:solidFill>
              </a:rPr>
              <a:t>Form Elements</a:t>
            </a:r>
            <a:endParaRPr b="1" sz="1300">
              <a:solidFill>
                <a:srgbClr val="55555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70" name="Google Shape;27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875" y="917850"/>
            <a:ext cx="73533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875" y="3122175"/>
            <a:ext cx="4705118" cy="19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/>
          <p:nvPr/>
        </p:nvSpPr>
        <p:spPr>
          <a:xfrm>
            <a:off x="218650" y="177500"/>
            <a:ext cx="81180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905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chemeClr val="dk1"/>
                </a:solidFill>
                <a:highlight>
                  <a:srgbClr val="FFFFFF"/>
                </a:highlight>
              </a:rPr>
              <a:t>Inheritance</a:t>
            </a:r>
            <a:endParaRPr b="1"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2"/>
              </a:solidFill>
            </a:endParaRPr>
          </a:p>
        </p:txBody>
      </p:sp>
      <p:sp>
        <p:nvSpPr>
          <p:cNvPr id="277" name="Google Shape;277;p48"/>
          <p:cNvSpPr txBox="1"/>
          <p:nvPr/>
        </p:nvSpPr>
        <p:spPr>
          <a:xfrm>
            <a:off x="218650" y="848725"/>
            <a:ext cx="78150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</a:rPr>
              <a:t>CSS inheritance is about what happens if no value is specified for a property on an element.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8" name="Google Shape;278;p48"/>
          <p:cNvSpPr txBox="1"/>
          <p:nvPr/>
        </p:nvSpPr>
        <p:spPr>
          <a:xfrm>
            <a:off x="414675" y="1915674"/>
            <a:ext cx="4751700" cy="15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Color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Font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Letter Spacing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Word </a:t>
            </a:r>
            <a:r>
              <a:rPr lang="en-GB" sz="1300">
                <a:solidFill>
                  <a:schemeClr val="dk2"/>
                </a:solidFill>
              </a:rPr>
              <a:t>Spacing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Line Height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Visibility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Cursor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79" name="Google Shape;279;p48"/>
          <p:cNvSpPr txBox="1"/>
          <p:nvPr/>
        </p:nvSpPr>
        <p:spPr>
          <a:xfrm>
            <a:off x="408100" y="3659925"/>
            <a:ext cx="77391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rgbClr val="AA0D91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body</a:t>
            </a:r>
            <a:r>
              <a:rPr lang="en-GB" sz="1050">
                <a:solidFill>
                  <a:srgbClr val="242424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050">
              <a:solidFill>
                <a:srgbClr val="242424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rgbClr val="242424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050">
                <a:solidFill>
                  <a:srgbClr val="AA0D91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rPr lang="en-GB" sz="1050">
                <a:solidFill>
                  <a:srgbClr val="242424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: blue;</a:t>
            </a:r>
            <a:endParaRPr sz="1050">
              <a:solidFill>
                <a:srgbClr val="242424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rgbClr val="242424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050">
                <a:solidFill>
                  <a:srgbClr val="AA0D91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font-family</a:t>
            </a:r>
            <a:r>
              <a:rPr lang="en-GB" sz="1050">
                <a:solidFill>
                  <a:srgbClr val="242424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: Arial, sans-serif;</a:t>
            </a:r>
            <a:endParaRPr sz="1050">
              <a:solidFill>
                <a:srgbClr val="242424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rgbClr val="242424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50">
              <a:solidFill>
                <a:srgbClr val="242424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rgbClr val="AA0D91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GB" sz="1050">
                <a:solidFill>
                  <a:srgbClr val="242424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050">
              <a:solidFill>
                <a:srgbClr val="242424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rgbClr val="242424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050">
                <a:solidFill>
                  <a:srgbClr val="007400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/* The paragraph will automatically inherit color and font-family from the body */</a:t>
            </a:r>
            <a:endParaRPr sz="1050">
              <a:solidFill>
                <a:srgbClr val="007400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242424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0" name="Google Shape;280;p48"/>
          <p:cNvSpPr txBox="1"/>
          <p:nvPr/>
        </p:nvSpPr>
        <p:spPr>
          <a:xfrm>
            <a:off x="319450" y="1416750"/>
            <a:ext cx="6128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b="1" lang="en-GB" sz="1700">
                <a:solidFill>
                  <a:schemeClr val="dk1"/>
                </a:solidFill>
              </a:rPr>
              <a:t>Inheritable Properties</a:t>
            </a:r>
            <a:endParaRPr b="1"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9"/>
          <p:cNvSpPr txBox="1"/>
          <p:nvPr/>
        </p:nvSpPr>
        <p:spPr>
          <a:xfrm>
            <a:off x="283575" y="867150"/>
            <a:ext cx="5303700" cy="19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Width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Height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Margin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Padding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Border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Background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Display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-GB" sz="1300">
                <a:solidFill>
                  <a:schemeClr val="dk2"/>
                </a:solidFill>
              </a:rPr>
              <a:t>Position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86" name="Google Shape;286;p49"/>
          <p:cNvSpPr txBox="1"/>
          <p:nvPr/>
        </p:nvSpPr>
        <p:spPr>
          <a:xfrm>
            <a:off x="294449" y="3009300"/>
            <a:ext cx="77391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rgbClr val="AA0D91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body {</a:t>
            </a:r>
            <a:endParaRPr sz="1050">
              <a:solidFill>
                <a:srgbClr val="AA0D91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rgbClr val="AA0D91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    background-color: lightgray;</a:t>
            </a:r>
            <a:endParaRPr sz="1050">
              <a:solidFill>
                <a:srgbClr val="AA0D91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rgbClr val="AA0D91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50">
              <a:solidFill>
                <a:srgbClr val="AA0D91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rgbClr val="AA0D91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p {</a:t>
            </a:r>
            <a:endParaRPr sz="1050">
              <a:solidFill>
                <a:srgbClr val="AA0D91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rgbClr val="AA0D91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    /* The paragraph will NOT inherit background-color from body */</a:t>
            </a:r>
            <a:endParaRPr sz="1050">
              <a:solidFill>
                <a:srgbClr val="AA0D91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rgbClr val="AA0D91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50">
              <a:solidFill>
                <a:srgbClr val="AA0D91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AA0D91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7" name="Google Shape;287;p49"/>
          <p:cNvSpPr txBox="1"/>
          <p:nvPr/>
        </p:nvSpPr>
        <p:spPr>
          <a:xfrm>
            <a:off x="229475" y="285750"/>
            <a:ext cx="8237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461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242424"/>
                </a:solidFill>
                <a:highlight>
                  <a:srgbClr val="FFFFFF"/>
                </a:highlight>
              </a:rPr>
              <a:t>2. Non-Inheritable Properties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 txBox="1"/>
          <p:nvPr/>
        </p:nvSpPr>
        <p:spPr>
          <a:xfrm>
            <a:off x="381000" y="224775"/>
            <a:ext cx="73818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</a:rPr>
              <a:t>Specificity</a:t>
            </a:r>
            <a:endParaRPr b="1" sz="2200">
              <a:solidFill>
                <a:schemeClr val="dk1"/>
              </a:solidFill>
            </a:endParaRPr>
          </a:p>
        </p:txBody>
      </p:sp>
      <p:sp>
        <p:nvSpPr>
          <p:cNvPr id="293" name="Google Shape;293;p50"/>
          <p:cNvSpPr txBox="1"/>
          <p:nvPr/>
        </p:nvSpPr>
        <p:spPr>
          <a:xfrm>
            <a:off x="381000" y="834750"/>
            <a:ext cx="80313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040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Specificity is the means by which browsers decide which CSS property values are the most relevant to an element and, therefore, will be applied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294" name="Google Shape;29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00" y="2127950"/>
            <a:ext cx="5153426" cy="271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0"/>
          <p:cNvSpPr txBox="1"/>
          <p:nvPr/>
        </p:nvSpPr>
        <p:spPr>
          <a:xfrm>
            <a:off x="435375" y="1550025"/>
            <a:ext cx="6339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When multiple CSS rules apply, browser chooses the </a:t>
            </a:r>
            <a:r>
              <a:rPr b="1" lang="en-GB">
                <a:solidFill>
                  <a:schemeClr val="dk1"/>
                </a:solidFill>
              </a:rPr>
              <a:t>strongest one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875" y="263625"/>
            <a:ext cx="2624275" cy="457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Google Shape;71;p16"/>
          <p:cNvGraphicFramePr/>
          <p:nvPr/>
        </p:nvGraphicFramePr>
        <p:xfrm>
          <a:off x="591250" y="79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{BD4D44A0-BFFC-4F61-B9E1-96EED9FEF1CC}</a:tableStyleId>
              </a:tblPr>
              <a:tblGrid>
                <a:gridCol w="1674575"/>
                <a:gridCol w="1674575"/>
                <a:gridCol w="1674575"/>
                <a:gridCol w="2937775"/>
              </a:tblGrid>
              <a:tr h="577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Elementz</a:t>
                      </a:r>
                      <a:endParaRPr b="1" sz="1100"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NOT Allowed Elements Inside</a:t>
                      </a:r>
                      <a:endParaRPr b="1" sz="1100"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❌ Wrong Syntax</a:t>
                      </a:r>
                      <a:endParaRPr b="1" sz="1100"/>
                    </a:p>
                  </a:txBody>
                  <a:tcPr marT="91425" marB="91425" marR="91425" marL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✅ Right Syntax</a:t>
                      </a:r>
                      <a:endParaRPr b="1" sz="1100"/>
                    </a:p>
                  </a:txBody>
                  <a:tcPr marT="91425" marB="91425" marR="91425" marL="91425">
                    <a:noFill/>
                  </a:tcPr>
                </a:tc>
              </a:tr>
              <a:tr h="72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&lt;p&gt;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div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section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article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ul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ol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table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h1–h6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&lt;p&gt;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&lt;div&gt;Text&lt;/div&gt;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&lt;/p&gt;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&lt;div&gt;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&lt;p&gt;Text&lt;/p&gt;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More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&lt;/div&gt;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72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&lt;a&gt;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another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&lt;a&gt;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&lt;a href="#"&gt;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&lt;a&gt;Link&lt;/a&gt;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&lt;/a&gt;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&lt;a href="#"&gt;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Link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&lt;/a&gt;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55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&lt;ul&gt;</a:t>
                      </a:r>
                      <a:r>
                        <a:rPr lang="en-GB" sz="1100"/>
                        <a:t> /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&lt;ol&gt;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div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span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&lt;ul&gt;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&lt;div&gt;Item&lt;/div&gt;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&lt;/ul&gt;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&lt;ul&gt;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&lt;li&gt;Item&lt;/li&gt;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&lt;/ul&gt;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72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&lt;table&gt;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div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span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&lt;table&gt;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&lt;div&gt;Data&lt;/div&gt;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&lt;/table&gt;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&lt;table&gt;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&lt;tr&gt;&lt;td&gt;Data&lt;/td&gt;&lt;/tr&gt;</a:t>
                      </a:r>
                      <a:b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</a:b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&lt;/table&gt;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55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&lt;tr&gt;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div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span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&lt;tr&gt;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&lt;div&gt;Row&lt;/div&gt;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&lt;/tr&gt;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&lt;tr&gt;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&lt;td&gt;Row&lt;/td&gt;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&lt;/tr&gt;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</a:tbl>
          </a:graphicData>
        </a:graphic>
      </p:graphicFrame>
      <p:sp>
        <p:nvSpPr>
          <p:cNvPr id="72" name="Google Shape;72;p16"/>
          <p:cNvSpPr txBox="1"/>
          <p:nvPr/>
        </p:nvSpPr>
        <p:spPr>
          <a:xfrm>
            <a:off x="218500" y="286250"/>
            <a:ext cx="78906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 2. Invalid Nesting (Wrong HTML structure)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2"/>
          <p:cNvSpPr txBox="1"/>
          <p:nvPr/>
        </p:nvSpPr>
        <p:spPr>
          <a:xfrm>
            <a:off x="370175" y="307400"/>
            <a:ext cx="80097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905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-GB" sz="2200">
                <a:solidFill>
                  <a:schemeClr val="dk1"/>
                </a:solidFill>
                <a:highlight>
                  <a:srgbClr val="FFFFFF"/>
                </a:highlight>
              </a:rPr>
              <a:t>Combinators</a:t>
            </a:r>
            <a:endParaRPr b="1" sz="2200">
              <a:solidFill>
                <a:schemeClr val="dk2"/>
              </a:solidFill>
            </a:endParaRPr>
          </a:p>
        </p:txBody>
      </p:sp>
      <p:sp>
        <p:nvSpPr>
          <p:cNvPr id="306" name="Google Shape;306;p52"/>
          <p:cNvSpPr txBox="1"/>
          <p:nvPr/>
        </p:nvSpPr>
        <p:spPr>
          <a:xfrm>
            <a:off x="370175" y="1162475"/>
            <a:ext cx="6916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A combinator is something that defines the relationship between two or more selectors.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7" name="Google Shape;307;p52"/>
          <p:cNvSpPr txBox="1"/>
          <p:nvPr/>
        </p:nvSpPr>
        <p:spPr>
          <a:xfrm>
            <a:off x="381049" y="2072950"/>
            <a:ext cx="7425300" cy="19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There are four different combinators in CSS: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Descendant combinator (space)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Child combinator (&gt;)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Next sibling combinator (+)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Subsequent-sibling combinator (~)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" name="Google Shape;312;p53"/>
          <p:cNvGraphicFramePr/>
          <p:nvPr/>
        </p:nvGraphicFramePr>
        <p:xfrm>
          <a:off x="952500" y="104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{BD4D44A0-BFFC-4F61-B9E1-96EED9FEF1CC}</a:tableStyleId>
              </a:tblPr>
              <a:tblGrid>
                <a:gridCol w="3619500"/>
                <a:gridCol w="3619500"/>
              </a:tblGrid>
              <a:tr h="631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Symbol</a:t>
                      </a:r>
                      <a:endParaRPr b="1"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Meaning</a:t>
                      </a:r>
                      <a:endParaRPr b="1"/>
                    </a:p>
                  </a:txBody>
                  <a:tcPr marT="91425" marB="91425" marR="91425" marL="91425">
                    <a:noFill/>
                  </a:tcPr>
                </a:tc>
              </a:tr>
              <a:tr h="478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space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Inside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</a:tr>
              <a:tr h="478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&gt;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Direct child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</a:tr>
              <a:tr h="478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+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Next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</a:tr>
              <a:tr h="478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~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All siblings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4"/>
          <p:cNvSpPr txBox="1"/>
          <p:nvPr/>
        </p:nvSpPr>
        <p:spPr>
          <a:xfrm>
            <a:off x="377750" y="172375"/>
            <a:ext cx="81288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</a:rPr>
              <a:t>Calc() Function</a:t>
            </a:r>
            <a:endParaRPr b="1" sz="2200">
              <a:solidFill>
                <a:schemeClr val="dk1"/>
              </a:solidFill>
            </a:endParaRPr>
          </a:p>
        </p:txBody>
      </p:sp>
      <p:pic>
        <p:nvPicPr>
          <p:cNvPr id="318" name="Google Shape;31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50" y="1899475"/>
            <a:ext cx="8388500" cy="286155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4"/>
          <p:cNvSpPr txBox="1"/>
          <p:nvPr/>
        </p:nvSpPr>
        <p:spPr>
          <a:xfrm>
            <a:off x="467575" y="859525"/>
            <a:ext cx="65808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D7BA7D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.over-card</a:t>
            </a:r>
            <a:r>
              <a:rPr lang="en-GB" sz="11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100">
              <a:solidFill>
                <a:srgbClr val="CCCCCC"/>
              </a:solidFill>
              <a:highlight>
                <a:srgbClr val="1F1F1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 sz="11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max-width</a:t>
            </a:r>
            <a:r>
              <a:rPr lang="en-GB" sz="11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GB" sz="1100">
                <a:solidFill>
                  <a:srgbClr val="DCDCAA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calc</a:t>
            </a:r>
            <a:r>
              <a:rPr lang="en-GB" sz="11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00">
                <a:solidFill>
                  <a:srgbClr val="B5CEA8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100%</a:t>
            </a:r>
            <a:r>
              <a:rPr lang="en-GB" sz="11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D4D4D4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1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B5CEA8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51px</a:t>
            </a:r>
            <a:r>
              <a:rPr lang="en-GB" sz="11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100">
              <a:solidFill>
                <a:srgbClr val="CCCCCC"/>
              </a:solidFill>
              <a:highlight>
                <a:srgbClr val="1F1F1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 txBox="1"/>
          <p:nvPr/>
        </p:nvSpPr>
        <p:spPr>
          <a:xfrm>
            <a:off x="272750" y="264100"/>
            <a:ext cx="81288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</a:rPr>
              <a:t>Responsive</a:t>
            </a:r>
            <a:endParaRPr b="1" sz="2200">
              <a:solidFill>
                <a:schemeClr val="dk1"/>
              </a:solidFill>
            </a:endParaRPr>
          </a:p>
        </p:txBody>
      </p:sp>
      <p:sp>
        <p:nvSpPr>
          <p:cNvPr id="325" name="Google Shape;325;p55"/>
          <p:cNvSpPr txBox="1"/>
          <p:nvPr/>
        </p:nvSpPr>
        <p:spPr>
          <a:xfrm>
            <a:off x="330475" y="881150"/>
            <a:ext cx="78039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Responsive web design is about creating web pages that look good on all devices!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26" name="Google Shape;32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50" y="1495125"/>
            <a:ext cx="5840451" cy="325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6"/>
          <p:cNvSpPr txBox="1"/>
          <p:nvPr/>
        </p:nvSpPr>
        <p:spPr>
          <a:xfrm>
            <a:off x="718150" y="361525"/>
            <a:ext cx="7609200" cy="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How to find out 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332" name="Google Shape;33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700" y="792925"/>
            <a:ext cx="2586900" cy="40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7"/>
          <p:cNvSpPr txBox="1"/>
          <p:nvPr/>
        </p:nvSpPr>
        <p:spPr>
          <a:xfrm>
            <a:off x="319050" y="421925"/>
            <a:ext cx="81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808080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GB">
                <a:solidFill>
                  <a:srgbClr val="569CD6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meta</a:t>
            </a:r>
            <a:r>
              <a:rPr lang="en-GB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GB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rgbClr val="CE9178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"viewport"</a:t>
            </a:r>
            <a:r>
              <a:rPr lang="en-GB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content</a:t>
            </a:r>
            <a:r>
              <a:rPr lang="en-GB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>
                <a:solidFill>
                  <a:srgbClr val="CE9178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"width=device-width, initial-scale=1.0"</a:t>
            </a:r>
            <a:r>
              <a:rPr lang="en-GB">
                <a:solidFill>
                  <a:srgbClr val="808080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>
              <a:solidFill>
                <a:srgbClr val="808080"/>
              </a:solidFill>
              <a:highlight>
                <a:srgbClr val="1F1F1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8" name="Google Shape;338;p57"/>
          <p:cNvSpPr txBox="1"/>
          <p:nvPr/>
        </p:nvSpPr>
        <p:spPr>
          <a:xfrm>
            <a:off x="361025" y="1048275"/>
            <a:ext cx="68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Responsive main BreakPoints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39" name="Google Shape;339;p57"/>
          <p:cNvSpPr txBox="1"/>
          <p:nvPr/>
        </p:nvSpPr>
        <p:spPr>
          <a:xfrm>
            <a:off x="361025" y="1674625"/>
            <a:ext cx="56547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27272"/>
                </a:solidFill>
                <a:latin typeface="Courier New"/>
                <a:ea typeface="Courier New"/>
                <a:cs typeface="Courier New"/>
                <a:sym typeface="Courier New"/>
              </a:rPr>
              <a:t>// X-Small devices (portrait phones, less than 576px)</a:t>
            </a:r>
            <a:endParaRPr sz="1200">
              <a:solidFill>
                <a:srgbClr val="72727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6699"/>
                </a:solidFill>
                <a:latin typeface="Courier New"/>
                <a:ea typeface="Courier New"/>
                <a:cs typeface="Courier New"/>
                <a:sym typeface="Courier New"/>
              </a:rPr>
              <a:t>@media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GB" sz="1200">
                <a:solidFill>
                  <a:srgbClr val="006EE0"/>
                </a:solidFill>
                <a:latin typeface="Courier New"/>
                <a:ea typeface="Courier New"/>
                <a:cs typeface="Courier New"/>
                <a:sym typeface="Courier New"/>
              </a:rPr>
              <a:t>max-width</a:t>
            </a:r>
            <a:r>
              <a:rPr lang="en-GB" sz="1200">
                <a:solidFill>
                  <a:srgbClr val="555555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C24F19"/>
                </a:solidFill>
                <a:latin typeface="Courier New"/>
                <a:ea typeface="Courier New"/>
                <a:cs typeface="Courier New"/>
                <a:sym typeface="Courier New"/>
              </a:rPr>
              <a:t>575.98</a:t>
            </a:r>
            <a:r>
              <a:rPr lang="en-GB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) { </a:t>
            </a:r>
            <a:r>
              <a:rPr lang="en-GB" sz="1200">
                <a:solidFill>
                  <a:srgbClr val="168174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27272"/>
                </a:solidFill>
                <a:latin typeface="Courier New"/>
                <a:ea typeface="Courier New"/>
                <a:cs typeface="Courier New"/>
                <a:sym typeface="Courier New"/>
              </a:rPr>
              <a:t>// Small devices (landscape phones, less than 768px)</a:t>
            </a:r>
            <a:endParaRPr sz="1200">
              <a:solidFill>
                <a:srgbClr val="72727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6699"/>
                </a:solidFill>
                <a:latin typeface="Courier New"/>
                <a:ea typeface="Courier New"/>
                <a:cs typeface="Courier New"/>
                <a:sym typeface="Courier New"/>
              </a:rPr>
              <a:t>@media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GB" sz="1200">
                <a:solidFill>
                  <a:srgbClr val="006EE0"/>
                </a:solidFill>
                <a:latin typeface="Courier New"/>
                <a:ea typeface="Courier New"/>
                <a:cs typeface="Courier New"/>
                <a:sym typeface="Courier New"/>
              </a:rPr>
              <a:t>max-width</a:t>
            </a:r>
            <a:r>
              <a:rPr lang="en-GB" sz="1200">
                <a:solidFill>
                  <a:srgbClr val="555555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C24F19"/>
                </a:solidFill>
                <a:latin typeface="Courier New"/>
                <a:ea typeface="Courier New"/>
                <a:cs typeface="Courier New"/>
                <a:sym typeface="Courier New"/>
              </a:rPr>
              <a:t>767.98</a:t>
            </a:r>
            <a:r>
              <a:rPr lang="en-GB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) { </a:t>
            </a:r>
            <a:r>
              <a:rPr lang="en-GB" sz="1200">
                <a:solidFill>
                  <a:srgbClr val="168174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27272"/>
                </a:solidFill>
                <a:latin typeface="Courier New"/>
                <a:ea typeface="Courier New"/>
                <a:cs typeface="Courier New"/>
                <a:sym typeface="Courier New"/>
              </a:rPr>
              <a:t>// Medium devices (tablets, less than 992px)</a:t>
            </a:r>
            <a:endParaRPr sz="1200">
              <a:solidFill>
                <a:srgbClr val="72727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6699"/>
                </a:solidFill>
                <a:latin typeface="Courier New"/>
                <a:ea typeface="Courier New"/>
                <a:cs typeface="Courier New"/>
                <a:sym typeface="Courier New"/>
              </a:rPr>
              <a:t>@media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GB" sz="1200">
                <a:solidFill>
                  <a:srgbClr val="006EE0"/>
                </a:solidFill>
                <a:latin typeface="Courier New"/>
                <a:ea typeface="Courier New"/>
                <a:cs typeface="Courier New"/>
                <a:sym typeface="Courier New"/>
              </a:rPr>
              <a:t>max-width</a:t>
            </a:r>
            <a:r>
              <a:rPr lang="en-GB" sz="1200">
                <a:solidFill>
                  <a:srgbClr val="555555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C24F19"/>
                </a:solidFill>
                <a:latin typeface="Courier New"/>
                <a:ea typeface="Courier New"/>
                <a:cs typeface="Courier New"/>
                <a:sym typeface="Courier New"/>
              </a:rPr>
              <a:t>991.98</a:t>
            </a:r>
            <a:r>
              <a:rPr lang="en-GB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) { </a:t>
            </a:r>
            <a:r>
              <a:rPr lang="en-GB" sz="1200">
                <a:solidFill>
                  <a:srgbClr val="168174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27272"/>
                </a:solidFill>
                <a:latin typeface="Courier New"/>
                <a:ea typeface="Courier New"/>
                <a:cs typeface="Courier New"/>
                <a:sym typeface="Courier New"/>
              </a:rPr>
              <a:t>// Large devices (desktops, less than 1200px)</a:t>
            </a:r>
            <a:endParaRPr sz="1200">
              <a:solidFill>
                <a:srgbClr val="72727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6699"/>
                </a:solidFill>
                <a:latin typeface="Courier New"/>
                <a:ea typeface="Courier New"/>
                <a:cs typeface="Courier New"/>
                <a:sym typeface="Courier New"/>
              </a:rPr>
              <a:t>@media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GB" sz="1200">
                <a:solidFill>
                  <a:srgbClr val="006EE0"/>
                </a:solidFill>
                <a:latin typeface="Courier New"/>
                <a:ea typeface="Courier New"/>
                <a:cs typeface="Courier New"/>
                <a:sym typeface="Courier New"/>
              </a:rPr>
              <a:t>max-width</a:t>
            </a:r>
            <a:r>
              <a:rPr lang="en-GB" sz="1200">
                <a:solidFill>
                  <a:srgbClr val="555555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C24F19"/>
                </a:solidFill>
                <a:latin typeface="Courier New"/>
                <a:ea typeface="Courier New"/>
                <a:cs typeface="Courier New"/>
                <a:sym typeface="Courier New"/>
              </a:rPr>
              <a:t>1199.98</a:t>
            </a:r>
            <a:r>
              <a:rPr lang="en-GB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) { </a:t>
            </a:r>
            <a:r>
              <a:rPr lang="en-GB" sz="1200">
                <a:solidFill>
                  <a:srgbClr val="168174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27272"/>
                </a:solidFill>
                <a:latin typeface="Courier New"/>
                <a:ea typeface="Courier New"/>
                <a:cs typeface="Courier New"/>
                <a:sym typeface="Courier New"/>
              </a:rPr>
              <a:t>// X-Large devices (large desktops, less than 1400px)</a:t>
            </a:r>
            <a:endParaRPr sz="1200">
              <a:solidFill>
                <a:srgbClr val="72727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6699"/>
                </a:solidFill>
                <a:latin typeface="Courier New"/>
                <a:ea typeface="Courier New"/>
                <a:cs typeface="Courier New"/>
                <a:sym typeface="Courier New"/>
              </a:rPr>
              <a:t>@media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GB" sz="1200">
                <a:solidFill>
                  <a:srgbClr val="006EE0"/>
                </a:solidFill>
                <a:latin typeface="Courier New"/>
                <a:ea typeface="Courier New"/>
                <a:cs typeface="Courier New"/>
                <a:sym typeface="Courier New"/>
              </a:rPr>
              <a:t>max-width</a:t>
            </a:r>
            <a:r>
              <a:rPr lang="en-GB" sz="1200">
                <a:solidFill>
                  <a:srgbClr val="555555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C24F19"/>
                </a:solidFill>
                <a:latin typeface="Courier New"/>
                <a:ea typeface="Courier New"/>
                <a:cs typeface="Courier New"/>
                <a:sym typeface="Courier New"/>
              </a:rPr>
              <a:t>1399.98</a:t>
            </a:r>
            <a:r>
              <a:rPr lang="en-GB" sz="1200">
                <a:solidFill>
                  <a:srgbClr val="007788"/>
                </a:solidFill>
                <a:latin typeface="Courier New"/>
                <a:ea typeface="Courier New"/>
                <a:cs typeface="Courier New"/>
                <a:sym typeface="Courier New"/>
              </a:rPr>
              <a:t>px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) { </a:t>
            </a:r>
            <a:r>
              <a:rPr lang="en-GB" sz="1200">
                <a:solidFill>
                  <a:srgbClr val="168174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r>
              <a:rPr lang="en-GB" sz="1200">
                <a:solidFill>
                  <a:srgbClr val="212529"/>
                </a:solidFill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sz="1200">
              <a:solidFill>
                <a:srgbClr val="72727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8"/>
          <p:cNvSpPr txBox="1"/>
          <p:nvPr/>
        </p:nvSpPr>
        <p:spPr>
          <a:xfrm>
            <a:off x="305225" y="307350"/>
            <a:ext cx="5412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Tips and Tricks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345" name="Google Shape;345;p58"/>
          <p:cNvSpPr txBox="1"/>
          <p:nvPr/>
        </p:nvSpPr>
        <p:spPr>
          <a:xfrm>
            <a:off x="305225" y="1010950"/>
            <a:ext cx="72195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-GB" sz="1600">
                <a:solidFill>
                  <a:schemeClr val="dk2"/>
                </a:solidFill>
              </a:rPr>
              <a:t> </a:t>
            </a:r>
            <a:r>
              <a:rPr lang="en-GB" sz="1600">
                <a:solidFill>
                  <a:schemeClr val="dk1"/>
                </a:solidFill>
              </a:rPr>
              <a:t>Use Flexible Units (Not px everywhere)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46" name="Google Shape;346;p58"/>
          <p:cNvSpPr txBox="1"/>
          <p:nvPr/>
        </p:nvSpPr>
        <p:spPr>
          <a:xfrm>
            <a:off x="413475" y="1703800"/>
            <a:ext cx="23595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❌ Bad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width: 400px;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font-size: 16px;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47" name="Google Shape;347;p58"/>
          <p:cNvSpPr txBox="1"/>
          <p:nvPr/>
        </p:nvSpPr>
        <p:spPr>
          <a:xfrm>
            <a:off x="467600" y="2915950"/>
            <a:ext cx="30414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✅ Good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width: 100%;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max-width: 400px;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font-size: 1rem;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9"/>
          <p:cNvSpPr txBox="1"/>
          <p:nvPr/>
        </p:nvSpPr>
        <p:spPr>
          <a:xfrm>
            <a:off x="359350" y="394000"/>
            <a:ext cx="6775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lang="en-GB" sz="1600">
                <a:solidFill>
                  <a:schemeClr val="dk1"/>
                </a:solidFill>
              </a:rPr>
              <a:t>Fluid Layouts with Flexbox &amp; Grid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53" name="Google Shape;353;p59"/>
          <p:cNvSpPr txBox="1"/>
          <p:nvPr/>
        </p:nvSpPr>
        <p:spPr>
          <a:xfrm>
            <a:off x="498875" y="1062650"/>
            <a:ext cx="36585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Flexbox for 1-D layouts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54" name="Google Shape;354;p59"/>
          <p:cNvSpPr txBox="1"/>
          <p:nvPr/>
        </p:nvSpPr>
        <p:spPr>
          <a:xfrm>
            <a:off x="642250" y="1494238"/>
            <a:ext cx="22188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.nav {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  	display: flex;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  	flex-wrap: wrap;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}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5" name="Google Shape;355;p59"/>
          <p:cNvSpPr txBox="1"/>
          <p:nvPr/>
        </p:nvSpPr>
        <p:spPr>
          <a:xfrm>
            <a:off x="498875" y="2779438"/>
            <a:ext cx="35502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Grid for 2-D layouts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56" name="Google Shape;356;p59"/>
          <p:cNvSpPr txBox="1"/>
          <p:nvPr/>
        </p:nvSpPr>
        <p:spPr>
          <a:xfrm>
            <a:off x="585850" y="3254800"/>
            <a:ext cx="71760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.cards {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  	display: grid;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  	grid-template-columns: repeat(auto-fit, minmax(250px, 1fr));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}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0"/>
          <p:cNvSpPr txBox="1"/>
          <p:nvPr/>
        </p:nvSpPr>
        <p:spPr>
          <a:xfrm>
            <a:off x="316050" y="285750"/>
            <a:ext cx="74469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lang="en-GB" sz="1600">
                <a:solidFill>
                  <a:schemeClr val="dk1"/>
                </a:solidFill>
              </a:rPr>
              <a:t>Images That Never Break Layout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62" name="Google Shape;362;p60"/>
          <p:cNvSpPr txBox="1"/>
          <p:nvPr/>
        </p:nvSpPr>
        <p:spPr>
          <a:xfrm>
            <a:off x="316050" y="978475"/>
            <a:ext cx="35718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img {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  	max-width: 100%;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  	height: auto;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}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3" name="Google Shape;363;p60"/>
          <p:cNvSpPr txBox="1"/>
          <p:nvPr/>
        </p:nvSpPr>
        <p:spPr>
          <a:xfrm>
            <a:off x="316050" y="2439800"/>
            <a:ext cx="3712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For background images: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364" name="Google Shape;364;p60"/>
          <p:cNvSpPr txBox="1"/>
          <p:nvPr/>
        </p:nvSpPr>
        <p:spPr>
          <a:xfrm>
            <a:off x="316050" y="3038600"/>
            <a:ext cx="39615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background-size: cover;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background-position: center;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1"/>
          <p:cNvSpPr txBox="1"/>
          <p:nvPr/>
        </p:nvSpPr>
        <p:spPr>
          <a:xfrm>
            <a:off x="251125" y="285750"/>
            <a:ext cx="59208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lang="en-GB" sz="1600">
                <a:solidFill>
                  <a:schemeClr val="dk1"/>
                </a:solidFill>
              </a:rPr>
              <a:t> Use max-width instead of width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70" name="Google Shape;370;p61"/>
          <p:cNvSpPr txBox="1"/>
          <p:nvPr/>
        </p:nvSpPr>
        <p:spPr>
          <a:xfrm>
            <a:off x="500050" y="1021775"/>
            <a:ext cx="32364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❌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.container {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width: 1200px;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71" name="Google Shape;371;p61"/>
          <p:cNvSpPr txBox="1"/>
          <p:nvPr/>
        </p:nvSpPr>
        <p:spPr>
          <a:xfrm>
            <a:off x="489250" y="2461350"/>
            <a:ext cx="3366300" cy="14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✅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.container {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max-width: 1200px;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margin: auto;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p17"/>
          <p:cNvGraphicFramePr/>
          <p:nvPr/>
        </p:nvGraphicFramePr>
        <p:xfrm>
          <a:off x="818150" y="55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{BD4D44A0-BFFC-4F61-B9E1-96EED9FEF1CC}</a:tableStyleId>
              </a:tblPr>
              <a:tblGrid>
                <a:gridCol w="1876925"/>
                <a:gridCol w="1876925"/>
                <a:gridCol w="1876925"/>
                <a:gridCol w="1876925"/>
              </a:tblGrid>
              <a:tr h="8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&lt;select&gt;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input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div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&lt;select&gt;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&lt;input&gt;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&lt;/select&gt;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&lt;select&gt;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&lt;option&gt;One&lt;/option&gt;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&lt;/select&gt;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64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&lt;head&gt;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div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img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&lt;head&gt;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&lt;div&gt;Text&lt;/div&gt;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&lt;/head&gt;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&lt;head&gt;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&lt;title&gt;Title&lt;/title&gt;&lt;/head&gt;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64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&lt;button&gt;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button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input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select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&lt;button&gt;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&lt;a&gt;Link&lt;/a&gt;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&lt;/button&gt;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&lt;button&gt;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Click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&lt;/button&gt;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64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&lt;form&gt;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another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&lt;form&gt;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&lt;form&gt;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&lt;form&gt;&lt;/form&gt;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&lt;/form&gt;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&lt;form&gt;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&lt;input&gt;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&lt;/form&gt;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85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&lt;label&gt;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div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section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article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&lt;label&gt;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&lt;div&gt;Text&lt;/div&gt;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&lt;/label&gt;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&lt;label for="id"&gt;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Text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&lt;/label&gt;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2"/>
          <p:cNvSpPr txBox="1"/>
          <p:nvPr/>
        </p:nvSpPr>
        <p:spPr>
          <a:xfrm>
            <a:off x="670125" y="530875"/>
            <a:ext cx="469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b="1" lang="en-GB" sz="1800">
                <a:solidFill>
                  <a:schemeClr val="dk1"/>
                </a:solidFill>
              </a:rPr>
              <a:t>Classname naming convention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377" name="Google Shape;377;p62"/>
          <p:cNvSpPr txBox="1"/>
          <p:nvPr/>
        </p:nvSpPr>
        <p:spPr>
          <a:xfrm>
            <a:off x="791975" y="1218425"/>
            <a:ext cx="6144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Check below link to understand how you have to naming a “</a:t>
            </a:r>
            <a:r>
              <a:rPr b="1" lang="en-GB" sz="1600">
                <a:solidFill>
                  <a:schemeClr val="dk2"/>
                </a:solidFill>
              </a:rPr>
              <a:t>class</a:t>
            </a:r>
            <a:r>
              <a:rPr lang="en-GB" sz="1600">
                <a:solidFill>
                  <a:schemeClr val="dk2"/>
                </a:solidFill>
              </a:rPr>
              <a:t>” in css.</a:t>
            </a:r>
            <a:br>
              <a:rPr lang="en-GB" sz="1600">
                <a:solidFill>
                  <a:schemeClr val="dk2"/>
                </a:solidFill>
              </a:rPr>
            </a:br>
            <a:br>
              <a:rPr lang="en-GB" sz="1600">
                <a:solidFill>
                  <a:schemeClr val="dk2"/>
                </a:solidFill>
              </a:rPr>
            </a:br>
            <a:r>
              <a:rPr lang="en-GB" sz="1600" u="sng">
                <a:solidFill>
                  <a:schemeClr val="hlink"/>
                </a:solidFill>
                <a:hlinkClick r:id="rId3"/>
              </a:rPr>
              <a:t>https://getbem.com/naming/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561800" y="878550"/>
            <a:ext cx="8520600" cy="5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CSS = </a:t>
            </a:r>
            <a:r>
              <a:rPr lang="en-GB" sz="2000"/>
              <a:t>CASCADING STYLE SHEET</a:t>
            </a:r>
            <a:endParaRPr sz="2000"/>
          </a:p>
        </p:txBody>
      </p:sp>
      <p:sp>
        <p:nvSpPr>
          <p:cNvPr id="83" name="Google Shape;83;p18"/>
          <p:cNvSpPr txBox="1"/>
          <p:nvPr/>
        </p:nvSpPr>
        <p:spPr>
          <a:xfrm>
            <a:off x="561800" y="243575"/>
            <a:ext cx="62310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What is CSS?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561800" y="1566900"/>
            <a:ext cx="32187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CSS controls:</a:t>
            </a:r>
            <a:endParaRPr sz="16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GB" sz="1600">
                <a:solidFill>
                  <a:schemeClr val="dk1"/>
                </a:solidFill>
              </a:rPr>
              <a:t>Colors</a:t>
            </a:r>
            <a:endParaRPr sz="16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GB" sz="1600">
                <a:solidFill>
                  <a:schemeClr val="dk1"/>
                </a:solidFill>
              </a:rPr>
              <a:t>Fonts</a:t>
            </a:r>
            <a:endParaRPr sz="16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GB" sz="1600">
                <a:solidFill>
                  <a:schemeClr val="dk1"/>
                </a:solidFill>
              </a:rPr>
              <a:t>Layout</a:t>
            </a:r>
            <a:endParaRPr sz="16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GB" sz="1600">
                <a:solidFill>
                  <a:schemeClr val="dk1"/>
                </a:solidFill>
              </a:rPr>
              <a:t>Spacing</a:t>
            </a:r>
            <a:endParaRPr sz="16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GB" sz="1600">
                <a:solidFill>
                  <a:schemeClr val="dk1"/>
                </a:solidFill>
              </a:rPr>
              <a:t>Responsiveness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205749"/>
            <a:ext cx="7772100" cy="4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Flex</a:t>
            </a:r>
            <a:endParaRPr b="1"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896025"/>
            <a:ext cx="8520600" cy="41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marR="381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 sz="1400">
                <a:solidFill>
                  <a:schemeClr val="dk1"/>
                </a:solidFill>
              </a:rPr>
              <a:t>Row OR Column</a:t>
            </a:r>
            <a:r>
              <a:rPr lang="en-GB" sz="1400">
                <a:solidFill>
                  <a:schemeClr val="dk1"/>
                </a:solidFill>
              </a:rPr>
              <a:t> layout</a:t>
            </a:r>
            <a:endParaRPr sz="14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Flex Properties :</a:t>
            </a:r>
            <a:endParaRPr sz="1200">
              <a:solidFill>
                <a:schemeClr val="dk1"/>
              </a:solidFill>
              <a:highlight>
                <a:srgbClr val="FFFFCC"/>
              </a:highlight>
            </a:endParaRPr>
          </a:p>
        </p:txBody>
      </p:sp>
      <p:graphicFrame>
        <p:nvGraphicFramePr>
          <p:cNvPr id="91" name="Google Shape;91;p19"/>
          <p:cNvGraphicFramePr/>
          <p:nvPr/>
        </p:nvGraphicFramePr>
        <p:xfrm>
          <a:off x="541950" y="1815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{BD4D44A0-BFFC-4F61-B9E1-96EED9FEF1CC}</a:tableStyleId>
              </a:tblPr>
              <a:tblGrid>
                <a:gridCol w="3266100"/>
                <a:gridCol w="3266100"/>
              </a:tblGrid>
              <a:tr h="330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Property</a:t>
                      </a:r>
                      <a:endParaRPr b="1" sz="1200"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Meaning</a:t>
                      </a:r>
                      <a:endParaRPr b="1" sz="1200"/>
                    </a:p>
                  </a:txBody>
                  <a:tcPr marT="91425" marB="91425" marR="91425" marL="91425">
                    <a:noFill/>
                  </a:tcPr>
                </a:tc>
              </a:tr>
              <a:tr h="341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flex-direction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Row or Column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justify-content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Horizontal alignment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align-items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Vertical alignment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gap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Space between items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flex-wrap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Allow next line</a:t>
                      </a:r>
                      <a:endParaRPr/>
                    </a:p>
                  </a:txBody>
                  <a:tcPr marT="91425" marB="91425" marR="91425" marL="91425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317525" y="287075"/>
            <a:ext cx="79491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Flex Direction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125" y="998875"/>
            <a:ext cx="4737357" cy="380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361025" y="297950"/>
            <a:ext cx="77643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Flex Wrap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6625" y="936975"/>
            <a:ext cx="4817602" cy="39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